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336" r:id="rId3"/>
    <p:sldId id="337" r:id="rId4"/>
    <p:sldId id="338" r:id="rId5"/>
    <p:sldId id="370" r:id="rId6"/>
    <p:sldId id="339" r:id="rId7"/>
    <p:sldId id="340" r:id="rId8"/>
    <p:sldId id="341" r:id="rId9"/>
    <p:sldId id="367" r:id="rId10"/>
    <p:sldId id="342" r:id="rId11"/>
    <p:sldId id="343" r:id="rId12"/>
    <p:sldId id="344" r:id="rId13"/>
    <p:sldId id="369" r:id="rId14"/>
    <p:sldId id="277" r:id="rId15"/>
  </p:sldIdLst>
  <p:sldSz cx="9144000" cy="6858000" type="screen4x3"/>
  <p:notesSz cx="6858000" cy="994537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4" userDrawn="1">
          <p15:clr>
            <a:srgbClr val="A4A3A4"/>
          </p15:clr>
        </p15:guide>
        <p15:guide id="2" pos="29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00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28" autoAdjust="0"/>
  </p:normalViewPr>
  <p:slideViewPr>
    <p:cSldViewPr showGuides="1">
      <p:cViewPr varScale="1">
        <p:scale>
          <a:sx n="73" d="100"/>
          <a:sy n="73" d="100"/>
        </p:scale>
        <p:origin x="1608" y="66"/>
      </p:cViewPr>
      <p:guideLst>
        <p:guide orient="horz" pos="2224"/>
        <p:guide pos="29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altLang="ru-RU"/>
              <a:t>Порівняльний моніторинг за І - ІІ півріччя 2025/2026 н.р.</a:t>
            </a:r>
            <a:endParaRPr lang="uk-UA" altLang="ru-RU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00200617283951"/>
          <c:y val="0.10690984438008"/>
          <c:w val="0.600108024691358"/>
          <c:h val="0.81043835311954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І півріччя</c:v>
                </c:pt>
              </c:strCache>
            </c:strRef>
          </c:tx>
          <c:spPr>
            <a:gradFill>
              <a:gsLst>
                <a:gs pos="100000">
                  <a:schemeClr val="accent1"/>
                </a:gs>
                <a:gs pos="0">
                  <a:schemeClr val="accent1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1">
                      <a:lumMod val="75000"/>
                    </a:schemeClr>
                  </a:gs>
                  <a:gs pos="0">
                    <a:schemeClr val="accent1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5.65</c:v>
                </c:pt>
                <c:pt idx="1">
                  <c:v>5.61</c:v>
                </c:pt>
                <c:pt idx="2">
                  <c:v>5.92</c:v>
                </c:pt>
                <c:pt idx="3">
                  <c:v>6.34</c:v>
                </c:pt>
                <c:pt idx="4">
                  <c:v>5.94</c:v>
                </c:pt>
                <c:pt idx="5">
                  <c:v>6.03</c:v>
                </c:pt>
                <c:pt idx="6">
                  <c:v>6.92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ІІ півріччя</c:v>
                </c:pt>
              </c:strCache>
            </c:strRef>
          </c:tx>
          <c:spPr>
            <a:gradFill>
              <a:gsLst>
                <a:gs pos="100000">
                  <a:schemeClr val="accent2"/>
                </a:gs>
                <a:gs pos="0">
                  <a:schemeClr val="accent2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2">
                      <a:lumMod val="75000"/>
                    </a:schemeClr>
                  </a:gs>
                  <a:gs pos="0">
                    <a:schemeClr val="accent2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7.62</c:v>
                </c:pt>
                <c:pt idx="1">
                  <c:v>7.95</c:v>
                </c:pt>
                <c:pt idx="2">
                  <c:v>8.21</c:v>
                </c:pt>
                <c:pt idx="3">
                  <c:v>8.64</c:v>
                </c:pt>
                <c:pt idx="4">
                  <c:v>8.05</c:v>
                </c:pt>
                <c:pt idx="5">
                  <c:v>7.78</c:v>
                </c:pt>
                <c:pt idx="6">
                  <c:v>8.11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Ряды 3</c:v>
                </c:pt>
              </c:strCache>
            </c:strRef>
          </c:tx>
          <c:spPr>
            <a:gradFill>
              <a:gsLst>
                <a:gs pos="100000">
                  <a:schemeClr val="accent3"/>
                </a:gs>
                <a:gs pos="0">
                  <a:schemeClr val="accent3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3">
                      <a:lumMod val="75000"/>
                    </a:schemeClr>
                  </a:gs>
                  <a:gs pos="0">
                    <a:schemeClr val="accent3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40"/>
        <c:overlap val="-40"/>
        <c:axId val="526912236"/>
        <c:axId val="288000429"/>
      </c:barChart>
      <c:catAx>
        <c:axId val="526912236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88000429"/>
        <c:crosses val="autoZero"/>
        <c:auto val="1"/>
        <c:lblAlgn val="ctr"/>
        <c:lblOffset val="100"/>
        <c:noMultiLvlLbl val="0"/>
      </c:catAx>
      <c:valAx>
        <c:axId val="28800042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269122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fad3d8ab-dc49-44f7-8c5f-811c22a52d8a}"/>
      </c:ext>
    </c:extLst>
  </c:chart>
  <c:spPr>
    <a:solidFill>
      <a:schemeClr val="lt1">
        <a:lumMod val="96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altLang="ru-RU"/>
              <a:t>Порівняльний моніторинг за І - ІІ півріччя 2025/2026 н.р.</a:t>
            </a:r>
            <a:endParaRPr lang="uk-UA" altLang="ru-RU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І півріччя</c:v>
                </c:pt>
              </c:strCache>
            </c:strRef>
          </c:tx>
          <c:spPr>
            <a:gradFill>
              <a:gsLst>
                <a:gs pos="100000">
                  <a:schemeClr val="accent1"/>
                </a:gs>
                <a:gs pos="0">
                  <a:schemeClr val="accent1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1">
                      <a:lumMod val="75000"/>
                    </a:schemeClr>
                  </a:gs>
                  <a:gs pos="0">
                    <a:schemeClr val="accent1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6.56</c:v>
                </c:pt>
                <c:pt idx="1">
                  <c:v>6.69</c:v>
                </c:pt>
                <c:pt idx="2">
                  <c:v>6.97</c:v>
                </c:pt>
                <c:pt idx="3">
                  <c:v>7.53</c:v>
                </c:pt>
                <c:pt idx="4">
                  <c:v>6.96</c:v>
                </c:pt>
                <c:pt idx="5">
                  <c:v>7.3</c:v>
                </c:pt>
                <c:pt idx="6">
                  <c:v>7.47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ІІ півріччя</c:v>
                </c:pt>
              </c:strCache>
            </c:strRef>
          </c:tx>
          <c:spPr>
            <a:gradFill>
              <a:gsLst>
                <a:gs pos="100000">
                  <a:schemeClr val="accent2"/>
                </a:gs>
                <a:gs pos="0">
                  <a:schemeClr val="accent2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2">
                      <a:lumMod val="75000"/>
                    </a:schemeClr>
                  </a:gs>
                  <a:gs pos="0">
                    <a:schemeClr val="accent2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7.3</c:v>
                </c:pt>
                <c:pt idx="1">
                  <c:v>7.4</c:v>
                </c:pt>
                <c:pt idx="2">
                  <c:v>7.6</c:v>
                </c:pt>
                <c:pt idx="3">
                  <c:v>8.21</c:v>
                </c:pt>
                <c:pt idx="4">
                  <c:v>7.59</c:v>
                </c:pt>
                <c:pt idx="5">
                  <c:v>7.85</c:v>
                </c:pt>
                <c:pt idx="6">
                  <c:v>7.97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Ряды 3</c:v>
                </c:pt>
              </c:strCache>
            </c:strRef>
          </c:tx>
          <c:spPr>
            <a:gradFill>
              <a:gsLst>
                <a:gs pos="100000">
                  <a:schemeClr val="accent3"/>
                </a:gs>
                <a:gs pos="0">
                  <a:schemeClr val="accent3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3">
                      <a:lumMod val="75000"/>
                    </a:schemeClr>
                  </a:gs>
                  <a:gs pos="0">
                    <a:schemeClr val="accent3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40"/>
        <c:overlap val="-40"/>
        <c:axId val="526912236"/>
        <c:axId val="288000429"/>
      </c:barChart>
      <c:catAx>
        <c:axId val="526912236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88000429"/>
        <c:crosses val="autoZero"/>
        <c:auto val="1"/>
        <c:lblAlgn val="ctr"/>
        <c:lblOffset val="100"/>
        <c:noMultiLvlLbl val="0"/>
      </c:catAx>
      <c:valAx>
        <c:axId val="28800042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269122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fad3d8ab-dc49-44f7-8c5f-811c22a52d8a}"/>
      </c:ext>
    </c:extLst>
  </c:chart>
  <c:spPr>
    <a:solidFill>
      <a:schemeClr val="lt1">
        <a:lumMod val="96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altLang="ru-RU"/>
              <a:t>Порівняльний моніторинг за І - ІІ півріччя 2025/2026 н.р.</a:t>
            </a:r>
            <a:endParaRPr lang="uk-UA" altLang="ru-RU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І півріччя</c:v>
                </c:pt>
              </c:strCache>
            </c:strRef>
          </c:tx>
          <c:spPr>
            <a:gradFill>
              <a:gsLst>
                <a:gs pos="100000">
                  <a:schemeClr val="accent1"/>
                </a:gs>
                <a:gs pos="0">
                  <a:schemeClr val="accent1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1">
                      <a:lumMod val="75000"/>
                    </a:schemeClr>
                  </a:gs>
                  <a:gs pos="0">
                    <a:schemeClr val="accent1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7.8</c:v>
                </c:pt>
                <c:pt idx="1">
                  <c:v>7.85</c:v>
                </c:pt>
                <c:pt idx="2">
                  <c:v>8.19</c:v>
                </c:pt>
                <c:pt idx="3">
                  <c:v>8.36</c:v>
                </c:pt>
                <c:pt idx="4">
                  <c:v>8.13</c:v>
                </c:pt>
                <c:pt idx="5">
                  <c:v>8</c:v>
                </c:pt>
                <c:pt idx="6">
                  <c:v>8.23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ІІ півріччя</c:v>
                </c:pt>
              </c:strCache>
            </c:strRef>
          </c:tx>
          <c:spPr>
            <a:gradFill>
              <a:gsLst>
                <a:gs pos="100000">
                  <a:schemeClr val="accent2"/>
                </a:gs>
                <a:gs pos="0">
                  <a:schemeClr val="accent2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2">
                      <a:lumMod val="75000"/>
                    </a:schemeClr>
                  </a:gs>
                  <a:gs pos="0">
                    <a:schemeClr val="accent2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8.4</c:v>
                </c:pt>
                <c:pt idx="1">
                  <c:v>8.48</c:v>
                </c:pt>
                <c:pt idx="2">
                  <c:v>8.87</c:v>
                </c:pt>
                <c:pt idx="3">
                  <c:v>9.14</c:v>
                </c:pt>
                <c:pt idx="4">
                  <c:v>8.87</c:v>
                </c:pt>
                <c:pt idx="5">
                  <c:v>8.75</c:v>
                </c:pt>
                <c:pt idx="6">
                  <c:v>8.9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Ряды 3</c:v>
                </c:pt>
              </c:strCache>
            </c:strRef>
          </c:tx>
          <c:spPr>
            <a:gradFill>
              <a:gsLst>
                <a:gs pos="100000">
                  <a:schemeClr val="accent3"/>
                </a:gs>
                <a:gs pos="0">
                  <a:schemeClr val="accent3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3">
                      <a:lumMod val="75000"/>
                    </a:schemeClr>
                  </a:gs>
                  <a:gs pos="0">
                    <a:schemeClr val="accent3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40"/>
        <c:overlap val="-40"/>
        <c:axId val="526912236"/>
        <c:axId val="288000429"/>
      </c:barChart>
      <c:catAx>
        <c:axId val="526912236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88000429"/>
        <c:crosses val="autoZero"/>
        <c:auto val="1"/>
        <c:lblAlgn val="ctr"/>
        <c:lblOffset val="100"/>
        <c:noMultiLvlLbl val="0"/>
      </c:catAx>
      <c:valAx>
        <c:axId val="28800042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269122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fad3d8ab-dc49-44f7-8c5f-811c22a52d8a}"/>
      </c:ext>
    </c:extLst>
  </c:chart>
  <c:spPr>
    <a:solidFill>
      <a:schemeClr val="lt1">
        <a:lumMod val="96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12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lt1">
          <a:lumMod val="96000"/>
        </a:schemeClr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100000">
            <a:schemeClr val="phClr"/>
          </a:gs>
          <a:gs pos="0">
            <a:schemeClr val="phClr">
              <a:hueOff val="-1670000"/>
            </a:schemeClr>
          </a:gs>
        </a:gsLst>
        <a:lin ang="10800000" scaled="0"/>
      </a:gradFill>
      <a:ln>
        <a:gradFill>
          <a:gsLst>
            <a:gs pos="100000">
              <a:schemeClr val="phClr">
                <a:lumMod val="75000"/>
              </a:schemeClr>
            </a:gs>
            <a:gs pos="0">
              <a:schemeClr val="phClr">
                <a:lumMod val="75000"/>
                <a:hueOff val="-1670000"/>
              </a:schemeClr>
            </a:gs>
          </a:gsLst>
          <a:lin ang="10800000" scaled="0"/>
        </a:gradFill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12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lt1">
          <a:lumMod val="96000"/>
        </a:schemeClr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100000">
            <a:schemeClr val="phClr"/>
          </a:gs>
          <a:gs pos="0">
            <a:schemeClr val="phClr">
              <a:hueOff val="-1670000"/>
            </a:schemeClr>
          </a:gs>
        </a:gsLst>
        <a:lin ang="10800000" scaled="0"/>
      </a:gradFill>
      <a:ln>
        <a:gradFill>
          <a:gsLst>
            <a:gs pos="100000">
              <a:schemeClr val="phClr">
                <a:lumMod val="75000"/>
              </a:schemeClr>
            </a:gs>
            <a:gs pos="0">
              <a:schemeClr val="phClr">
                <a:lumMod val="75000"/>
                <a:hueOff val="-1670000"/>
              </a:schemeClr>
            </a:gs>
          </a:gsLst>
          <a:lin ang="10800000" scaled="0"/>
        </a:gradFill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12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lt1">
          <a:lumMod val="96000"/>
        </a:schemeClr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100000">
            <a:schemeClr val="phClr"/>
          </a:gs>
          <a:gs pos="0">
            <a:schemeClr val="phClr">
              <a:hueOff val="-1670000"/>
            </a:schemeClr>
          </a:gs>
        </a:gsLst>
        <a:lin ang="10800000" scaled="0"/>
      </a:gradFill>
      <a:ln>
        <a:gradFill>
          <a:gsLst>
            <a:gs pos="100000">
              <a:schemeClr val="phClr">
                <a:lumMod val="75000"/>
              </a:schemeClr>
            </a:gs>
            <a:gs pos="0">
              <a:schemeClr val="phClr">
                <a:lumMod val="75000"/>
                <a:hueOff val="-1670000"/>
              </a:schemeClr>
            </a:gs>
          </a:gsLst>
          <a:lin ang="10800000" scaled="0"/>
        </a:gradFill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1080-555D-4A68-BA2B-F96E06F576F6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6D44C-0C8E-46E0-AE74-E644CE06FDCA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6779510" cy="56944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молодших груп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760955" y="1340768"/>
          <a:ext cx="7776845" cy="198120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32248"/>
                <a:gridCol w="828092"/>
                <a:gridCol w="828092"/>
                <a:gridCol w="1188132"/>
                <a:gridCol w="1188132"/>
                <a:gridCol w="755968"/>
                <a:gridCol w="75596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«Особистість дитини»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1.Рухова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2.Здоров’язбережувальна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3.Особистість дитини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48920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5,64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8,82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4,89</a:t>
                      </a:r>
                      <a:endParaRPr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8,1</a:t>
                      </a:r>
                      <a:endParaRPr lang="uk-UA" altLang="ru-RU"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5,24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8,12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8.38</a:t>
                      </a:r>
                      <a:endParaRPr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8,03</a:t>
                      </a:r>
                      <a:endParaRPr lang="uk-UA" altLang="ru-RU"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7.79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7,91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7,68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latin typeface="Times New Roman" panose="02020603050405020304"/>
                          <a:ea typeface="Calibri" panose="020F0502020204030204"/>
                        </a:rPr>
                        <a:t>7,01</a:t>
                      </a:r>
                      <a:endParaRPr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latin typeface="Times New Roman" panose="02020603050405020304"/>
                          <a:ea typeface="Calibri" panose="020F0502020204030204"/>
                        </a:rPr>
                        <a:t>8,43</a:t>
                      </a:r>
                      <a:endParaRPr lang="uk-UA" altLang="ru-RU"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6,36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6,33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7,9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60730" y="3429000"/>
          <a:ext cx="7362191" cy="2954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755"/>
                <a:gridCol w="875030"/>
                <a:gridCol w="875030"/>
                <a:gridCol w="1754188"/>
                <a:gridCol w="1754188"/>
              </a:tblGrid>
              <a:tr h="586740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</a:rPr>
                        <a:t>2. Освітній напрям «Дитина в сенсорно-пізнавальному просторі»</a:t>
                      </a:r>
                      <a:endParaRPr lang="ru-RU" sz="18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880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1.Предметно-практична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2.Сенсорно-пізнавальна компетентність, логіко-математична, дослідницька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31178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1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4,87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8.65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7,82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7,23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7,49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7,16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438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6,05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8,07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7,49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70255"/>
            <a:ext cx="8064896" cy="727803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Андріївського ЗДО </a:t>
            </a:r>
            <a:r>
              <a:rPr kumimoji="0" lang="ru-RU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576" y="1321100"/>
          <a:ext cx="7560945" cy="2623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4784"/>
                <a:gridCol w="1135860"/>
                <a:gridCol w="1135860"/>
                <a:gridCol w="1512168"/>
                <a:gridCol w="1512168"/>
              </a:tblGrid>
              <a:tr h="46291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Освітній напрям  «Дитина в природному довкіллі»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37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Природничо-екологічна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Навички,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орієнтовоні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сталий розвиток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796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 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0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8,23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8,53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40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8,47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8,86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8,53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40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7,52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73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8,07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8,87</a:t>
                      </a:r>
                      <a:endParaRPr lang="uk-UA" altLang="ru-RU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8,18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8,87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44230" y="3842580"/>
          <a:ext cx="7988300" cy="267525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729511"/>
                <a:gridCol w="866114"/>
                <a:gridCol w="866114"/>
                <a:gridCol w="1156063"/>
                <a:gridCol w="1156063"/>
                <a:gridCol w="1107173"/>
                <a:gridCol w="1107173"/>
              </a:tblGrid>
              <a:tr h="77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 напрями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«Гра дитини»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Освітній напрям «Дитина в соціумі»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Освітній напрям «Дитина у світі мистецтва»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</a:tr>
              <a:tr h="476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Ігрова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1.Соціально-громадянська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Мистецько-творча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4320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8,55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7,96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3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8,48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8,41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3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8,05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9,43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9,14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7,62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67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8,36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9,14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8,19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8,87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8,4</a:t>
                      </a:r>
                      <a:endParaRPr lang="uk-UA" altLang="ru-RU" sz="14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1979"/>
            <a:ext cx="8064896" cy="796782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Андріївського ЗДО</a:t>
            </a:r>
            <a:r>
              <a:rPr kumimoji="0" lang="ru-RU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36930" y="1772816"/>
          <a:ext cx="7470143" cy="2212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081088"/>
                <a:gridCol w="1081088"/>
                <a:gridCol w="1035368"/>
                <a:gridCol w="103536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«Мовлення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Мовленнєва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2.Комунікативна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Художньо-мовленнєва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796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8,01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8,52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8,26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7,52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8,04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8,44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8,53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8,14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7,71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7,62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7,96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8,53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7,89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8,55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7,71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8,35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Замещающее содержимое 3"/>
          <p:cNvGraphicFramePr/>
          <p:nvPr>
            <p:ph idx="1"/>
          </p:nvPr>
        </p:nvGraphicFramePr>
        <p:xfrm>
          <a:off x="457200" y="141287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3" name="Заголовок 1"/>
          <p:cNvSpPr>
            <a:spLocks noGrp="1"/>
          </p:cNvSpPr>
          <p:nvPr/>
        </p:nvSpPr>
        <p:spPr>
          <a:xfrm>
            <a:off x="457384" y="116881"/>
            <a:ext cx="8179462" cy="129614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</a:t>
            </a:r>
            <a:r>
              <a:rPr lang="ru-RU" sz="18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899592" y="3140968"/>
            <a:ext cx="7704856" cy="78866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uk-UA" sz="3600" b="1" kern="10" dirty="0">
                <a:solidFill>
                  <a:schemeClr val="accent1">
                    <a:lumMod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До нових зустрічей! </a:t>
            </a:r>
            <a:endParaRPr lang="uk-UA" sz="3600" b="1" kern="10" spc="0" dirty="0">
              <a:solidFill>
                <a:schemeClr val="accent1">
                  <a:lumMod val="2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892480" cy="86409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молодших груп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015" y="1341120"/>
          <a:ext cx="7642226" cy="2092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7900"/>
                <a:gridCol w="1273493"/>
                <a:gridCol w="1273493"/>
                <a:gridCol w="1423670"/>
                <a:gridCol w="1423670"/>
              </a:tblGrid>
              <a:tr h="467360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Освітній напрям  «Дитина в природному довкіллі»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16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Природничо-екологічна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Навички, орієнтовоні на сталий розвиток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796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4,65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7,02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7,41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6.88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7,27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5,84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8,09</a:t>
                      </a:r>
                      <a:endParaRPr lang="uk-UA" altLang="ru-RU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6,04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8,02</a:t>
                      </a:r>
                      <a:endParaRPr lang="uk-UA" altLang="ru-RU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9681" y="3644642"/>
          <a:ext cx="7817485" cy="245237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989455"/>
                <a:gridCol w="723265"/>
                <a:gridCol w="723265"/>
                <a:gridCol w="1153693"/>
                <a:gridCol w="1153693"/>
                <a:gridCol w="1036955"/>
                <a:gridCol w="1036955"/>
              </a:tblGrid>
              <a:tr h="735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 напрями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«Гра дитини»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Освітній напрям «Дитина в соціумі»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Освітній напрям «Дитина у світі мистецтва»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Ігрова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1.Соціально-громадянська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Мистецько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-творча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9870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5,24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9,59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4,29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8,65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3,88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7,65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7.44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7,69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7,54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7,77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7,58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6,34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8,64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5,92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8,21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5,65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7,62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молодших груп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Андріївського ЗДО 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4941" y="1701309"/>
          <a:ext cx="7470143" cy="2803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081088"/>
                <a:gridCol w="1081088"/>
                <a:gridCol w="1035368"/>
                <a:gridCol w="1035368"/>
              </a:tblGrid>
              <a:tr h="59182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«Мовлення дитини»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Мовленнєва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2.Комунікативна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Художньо-мовленнєва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95910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5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3,84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8.29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4,03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3,86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8.09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55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7.04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7,42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7,27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7,57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7,62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518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 smtClean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ru-RU" alt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5,44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latin typeface="Times New Roman" panose="02020603050405020304"/>
                          <a:ea typeface="Calibri" panose="020F0502020204030204"/>
                        </a:rPr>
                        <a:t>5,65</a:t>
                      </a:r>
                      <a:endParaRPr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latin typeface="Times New Roman" panose="02020603050405020304"/>
                          <a:ea typeface="Calibri" panose="020F0502020204030204"/>
                        </a:rPr>
                        <a:t>8,02</a:t>
                      </a:r>
                      <a:endParaRPr lang="uk-UA" altLang="ru-RU"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latin typeface="Times New Roman" panose="02020603050405020304"/>
                          <a:ea typeface="Calibri" panose="020F0502020204030204"/>
                        </a:rPr>
                        <a:t>5,74</a:t>
                      </a:r>
                      <a:endParaRPr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latin typeface="Times New Roman" panose="02020603050405020304"/>
                          <a:ea typeface="Calibri" panose="020F0502020204030204"/>
                        </a:rPr>
                        <a:t>7,98</a:t>
                      </a:r>
                      <a:endParaRPr lang="uk-UA" altLang="ru-RU"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Замещающее содержимое 3"/>
          <p:cNvGraphicFramePr/>
          <p:nvPr>
            <p:ph idx="1"/>
          </p:nvPr>
        </p:nvGraphicFramePr>
        <p:xfrm>
          <a:off x="457200" y="141287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3" name="Заголовок 1"/>
          <p:cNvSpPr>
            <a:spLocks noGrp="1"/>
          </p:cNvSpPr>
          <p:nvPr/>
        </p:nvSpPr>
        <p:spPr>
          <a:xfrm>
            <a:off x="457384" y="116881"/>
            <a:ext cx="8179462" cy="129614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других молодших груп </a:t>
            </a:r>
            <a:b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</a:t>
            </a:r>
            <a:r>
              <a:rPr lang="ru-RU" sz="16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kumimoji="0" lang="uk-UA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3"/>
            <a:ext cx="8064896" cy="86409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323" y="1413159"/>
          <a:ext cx="7776865" cy="2214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297709"/>
                <a:gridCol w="1297709"/>
                <a:gridCol w="972108"/>
                <a:gridCol w="97210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«Особистість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1.Рухова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2.Здоров’язбережувальна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Особистість дитини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9870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9,72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8,98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9,68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7,28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7,93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6,34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7,15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6,73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7,13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Середня №3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6,21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6,46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6,85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6,49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7,55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8,15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7,33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7,9</a:t>
                      </a:r>
                      <a:endParaRPr lang="uk-UA" altLang="ru-RU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7,4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lang="uk-UA" altLang="ru-RU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27584" y="3573397"/>
          <a:ext cx="7632849" cy="2681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1279560"/>
                <a:gridCol w="1279560"/>
                <a:gridCol w="1728192"/>
                <a:gridCol w="1728192"/>
              </a:tblGrid>
              <a:tr h="48577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Освітній напрям «Дитина в сенсорно-пізнавальному просторі»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1.Предметно-практична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2.Сенсорно-пізнавальна компетентність, логіко-математична, дослідницька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5844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9,75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8.93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9,69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6,38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7,06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6,38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7,05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Середня №3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6,56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6,79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6,41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7,36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7,24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7,83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89221"/>
            <a:ext cx="8064896" cy="851548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</a:t>
            </a:r>
            <a:r>
              <a:rPr lang="ru-RU" sz="18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971600" y="1340297"/>
          <a:ext cx="7128793" cy="2502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1207552"/>
                <a:gridCol w="1207552"/>
                <a:gridCol w="1548172"/>
                <a:gridCol w="1548172"/>
              </a:tblGrid>
              <a:tr h="48577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Освітній напрям  «Дитина в природному довкіллі»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Природничо-екологічна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Навички, орієнтовоні на сталий розвиток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7749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8,96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9,59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9,07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9,88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5,79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6,91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5,81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6.61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Середня №3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6,84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5,53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5,67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7,12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7,78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6,8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7,39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62533" y="3717032"/>
          <a:ext cx="7618935" cy="277114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617345"/>
                <a:gridCol w="840555"/>
                <a:gridCol w="840555"/>
                <a:gridCol w="1116124"/>
                <a:gridCol w="1116124"/>
                <a:gridCol w="1044116"/>
                <a:gridCol w="1044116"/>
              </a:tblGrid>
              <a:tr h="735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 напрями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«Гра дитини»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Освітній напрям «Дитина в соціумі»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Освітній напрям «Дитина у світі мистецтва»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Ігрова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1.Соціально-громадянська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Мистецько-творча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9654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9,65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8,64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9,33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7,31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6,94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5,38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6,69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Середня №3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6,16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6,44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5,87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6,22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5,67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5,9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7,53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8,21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6,97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7,6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6,56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7,3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1"/>
            <a:ext cx="8179462" cy="1296143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576" y="1844824"/>
          <a:ext cx="7470143" cy="2212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081088"/>
                <a:gridCol w="1081088"/>
                <a:gridCol w="1035368"/>
                <a:gridCol w="103536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«Мовлення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Мовленнєва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2.Комунікативна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Художньо-мовленнєва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796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9.06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9.59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9.18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9,60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8.62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9,33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5,25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5,37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6,81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6,58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Середня №3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5,73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6,17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6,15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5,59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5,93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6,68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7,42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6,81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7,52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6,57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7,28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Замещающее содержимое 3"/>
          <p:cNvGraphicFramePr/>
          <p:nvPr>
            <p:ph idx="1"/>
          </p:nvPr>
        </p:nvGraphicFramePr>
        <p:xfrm>
          <a:off x="457200" y="141287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3" name="Заголовок 1"/>
          <p:cNvSpPr>
            <a:spLocks noGrp="1"/>
          </p:cNvSpPr>
          <p:nvPr/>
        </p:nvSpPr>
        <p:spPr>
          <a:xfrm>
            <a:off x="457384" y="116881"/>
            <a:ext cx="8179462" cy="129614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вимог за освітніми напрямами БКДО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269" y="447856"/>
            <a:ext cx="8179462" cy="1008111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Андріївського ЗДО </a:t>
            </a:r>
            <a:r>
              <a:rPr lang="ru-R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11560" y="1462945"/>
          <a:ext cx="7470143" cy="2223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081088"/>
                <a:gridCol w="1081088"/>
                <a:gridCol w="1035368"/>
                <a:gridCol w="103536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«Особистість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1.Рухова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2.Здоров’язбережувальна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Особистість дитини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39395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8.86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9,25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8,91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8,59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8,04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8,17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7,57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8,86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7,77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8,67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8,62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8,16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8,95</a:t>
                      </a:r>
                      <a:endParaRPr lang="uk-UA" altLang="ru-RU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8,35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8,89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8,19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8,85</a:t>
                      </a:r>
                      <a:endParaRPr lang="uk-UA" altLang="ru-RU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44942" y="3645024"/>
          <a:ext cx="7254240" cy="290957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72908"/>
                <a:gridCol w="1253806"/>
                <a:gridCol w="1253806"/>
                <a:gridCol w="1286798"/>
                <a:gridCol w="1286798"/>
              </a:tblGrid>
              <a:tr h="48577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Освітній напрям «Дитина в сенсорно-пізнавальному просторі»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11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1.Предметно-практична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2.Сенсорно-пізнавальна компетентність, логіко-математична, дослідницька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5844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8,24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8.23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8,52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8,83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8,25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7,71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7.58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8,08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8,77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8,02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8,72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10394</Words>
  <Application>WPS Presentation</Application>
  <PresentationFormat>Экран (4:3)</PresentationFormat>
  <Paragraphs>1244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Calibri</vt:lpstr>
      <vt:lpstr>Times New Roman</vt:lpstr>
      <vt:lpstr>Calibri</vt:lpstr>
      <vt:lpstr>Microsoft YaHei</vt:lpstr>
      <vt:lpstr>Arial Unicode MS</vt:lpstr>
      <vt:lpstr>Business Cooperate</vt:lpstr>
      <vt:lpstr>Результати моніторингу рівня засвоєння вихованцями молодших груп  Андріївського ЗДО (ясла-садок) вимог за освітніми напрямами БКДО</vt:lpstr>
      <vt:lpstr>Результати моніторингу рівня засвоєння вихованцями молодших груп  Андріївського ЗДО (ясла-садок) вимог за освітніми напрямами БКДО</vt:lpstr>
      <vt:lpstr>Результати моніторингу рівня засвоєння вихованцями молодших груп  Андріївського ЗДО (ясла-садок) вимог за освітніми напрямами БКДО</vt:lpstr>
      <vt:lpstr>PowerPoint 演示文稿</vt:lpstr>
      <vt:lpstr>Результати моніторингу рівня засвоєння вихованцями середніх груп  Андріївського ЗДО (ясла-садок) вимог за освітніми напрямами БКДО</vt:lpstr>
      <vt:lpstr>Результати моніторингу рівня засвоєння вихованцями середніх груп  Андріївського ЗДО (ясла-садок) вимог за освітніми напрямами БКДО</vt:lpstr>
      <vt:lpstr>Результати моніторингу рівня засвоєння вихованцями середніх груп  Андріївського ЗДО (ясла-садок) вимог за освітніми напрямами БКДО</vt:lpstr>
      <vt:lpstr>PowerPoint 演示文稿</vt:lpstr>
      <vt:lpstr>Результати моніторингу рівня засвоєння вихованцями старших груп Андріївського ЗДО (ясла-садок) вимог за освітніми напрямами БКДО</vt:lpstr>
      <vt:lpstr>Результати моніторингу рівня засвоєння вихованцями старших груп Андріївського ЗДО (ясла-садок) вимог за освітніми напрямами БКДО</vt:lpstr>
      <vt:lpstr>Результати моніторингу рівня засвоєння вихованцями старших груп Андріївського ЗДО (ясла-садок) вимог за освітніми напрямами БКДО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Тетяна Курочка</cp:lastModifiedBy>
  <cp:revision>140</cp:revision>
  <cp:lastPrinted>2023-02-14T14:01:00Z</cp:lastPrinted>
  <dcterms:created xsi:type="dcterms:W3CDTF">2018-10-02T08:27:00Z</dcterms:created>
  <dcterms:modified xsi:type="dcterms:W3CDTF">2026-05-25T08:43:06Z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01CAEBA3E9344EC1B6497B12C0CCE428_12</vt:lpwstr>
  </property>
  <property fmtid="{D5CDD505-2E9C-101B-9397-08002B2CF9AE}" pid="3" name="KSOProductBuildVer">
    <vt:lpwstr>1049-12.2.0.22549</vt:lpwstr>
  </property>
</Properties>
</file>