
<file path=[Content_Types].xml><?xml version="1.0" encoding="utf-8"?>
<Types xmlns="http://schemas.openxmlformats.org/package/2006/content-types">
  <Default Extension="jpeg" ContentType="image/jpeg"/>
  <Default Extension="JPG" ContentType="image/.jpg"/>
  <Default Extension="xlsx" ContentType="application/vnd.openxmlformats-officedocument.spreadsheetml.sheet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336" r:id="rId3"/>
    <p:sldId id="337" r:id="rId4"/>
    <p:sldId id="338" r:id="rId5"/>
    <p:sldId id="345" r:id="rId6"/>
    <p:sldId id="339" r:id="rId7"/>
    <p:sldId id="340" r:id="rId8"/>
    <p:sldId id="341" r:id="rId9"/>
    <p:sldId id="346" r:id="rId10"/>
    <p:sldId id="342" r:id="rId11"/>
    <p:sldId id="343" r:id="rId12"/>
    <p:sldId id="344" r:id="rId13"/>
    <p:sldId id="347" r:id="rId14"/>
  </p:sldIdLst>
  <p:sldSz cx="9144000" cy="6858000" type="screen4x3"/>
  <p:notesSz cx="6858000" cy="994537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FFFF99"/>
    <a:srgbClr val="00CC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500" autoAdjust="0"/>
    <p:restoredTop sz="94628" autoAdjust="0"/>
  </p:normalViewPr>
  <p:slideViewPr>
    <p:cSldViewPr showGuides="1">
      <p:cViewPr varScale="1">
        <p:scale>
          <a:sx n="73" d="100"/>
          <a:sy n="73" d="100"/>
        </p:scale>
        <p:origin x="1608" y="66"/>
      </p:cViewPr>
      <p:guideLst>
        <p:guide orient="horz" pos="2206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notesMaster" Target="notesMasters/notesMaster1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package" Target="../embeddings/Workbook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ColorStyle" Target="colors2.xml"/><Relationship Id="rId2" Type="http://schemas.microsoft.com/office/2011/relationships/chartStyle" Target="style2.xml"/><Relationship Id="rId1" Type="http://schemas.openxmlformats.org/officeDocument/2006/relationships/package" Target="../embeddings/Workbook2.xlsx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ColorStyle" Target="colors3.xml"/><Relationship Id="rId2" Type="http://schemas.microsoft.com/office/2011/relationships/chartStyle" Target="style3.xml"/><Relationship Id="rId1" Type="http://schemas.openxmlformats.org/officeDocument/2006/relationships/package" Target="../embeddings/Workbook3.xlsx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ColorStyle" Target="colors4.xml"/><Relationship Id="rId2" Type="http://schemas.microsoft.com/office/2011/relationships/chartStyle" Target="style4.xml"/><Relationship Id="rId1" Type="http://schemas.openxmlformats.org/officeDocument/2006/relationships/package" Target="../embeddings/Workbook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ru-RU"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err="1"/>
              <a:t>Результати</a:t>
            </a:r>
            <a:r>
              <a:rPr lang="ru-RU" baseline="0" dirty="0"/>
              <a:t> </a:t>
            </a:r>
            <a:r>
              <a:rPr lang="ru-RU" baseline="0" dirty="0" err="1"/>
              <a:t>моніторингу</a:t>
            </a:r>
            <a:r>
              <a:rPr lang="ru-RU" baseline="0" dirty="0"/>
              <a:t> </a:t>
            </a:r>
            <a:r>
              <a:rPr lang="ru-RU" baseline="0" dirty="0" err="1"/>
              <a:t>рівня</a:t>
            </a:r>
            <a:r>
              <a:rPr lang="ru-RU" baseline="0" dirty="0"/>
              <a:t> </a:t>
            </a:r>
            <a:r>
              <a:rPr lang="ru-RU" baseline="0" dirty="0" err="1"/>
              <a:t>засвоєння</a:t>
            </a:r>
            <a:r>
              <a:rPr lang="ru-RU" baseline="0" dirty="0"/>
              <a:t> </a:t>
            </a:r>
            <a:r>
              <a:rPr lang="ru-RU" baseline="0" dirty="0" err="1"/>
              <a:t>вихованцями</a:t>
            </a:r>
            <a:r>
              <a:rPr lang="ru-RU" baseline="0" dirty="0"/>
              <a:t> </a:t>
            </a:r>
            <a:r>
              <a:rPr lang="ru-RU" baseline="0" dirty="0" err="1"/>
              <a:t>молодших</a:t>
            </a:r>
            <a:r>
              <a:rPr lang="ru-RU" baseline="0" dirty="0"/>
              <a:t> </a:t>
            </a:r>
            <a:r>
              <a:rPr lang="ru-RU" baseline="0" dirty="0" err="1"/>
              <a:t>груп</a:t>
            </a:r>
            <a:r>
              <a:rPr lang="ru-RU" baseline="0" dirty="0"/>
              <a:t> </a:t>
            </a:r>
            <a:r>
              <a:rPr lang="ru-RU" baseline="0" dirty="0" err="1"/>
              <a:t>Андріївського</a:t>
            </a:r>
            <a:r>
              <a:rPr lang="ru-RU" baseline="0" dirty="0"/>
              <a:t> ЗДО (</a:t>
            </a:r>
            <a:r>
              <a:rPr lang="ru-RU" baseline="0" dirty="0" err="1"/>
              <a:t>ясла</a:t>
            </a:r>
            <a:r>
              <a:rPr lang="ru-RU" baseline="0" dirty="0"/>
              <a:t>-садок)</a:t>
            </a:r>
            <a:endParaRPr lang="ru-RU" baseline="0" dirty="0"/>
          </a:p>
          <a:p>
            <a:pPr>
              <a:defRPr lang="ru-RU"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aseline="0" dirty="0"/>
              <a:t> </a:t>
            </a:r>
            <a:r>
              <a:rPr lang="ru-RU" baseline="0" dirty="0" err="1"/>
              <a:t>вимог</a:t>
            </a:r>
            <a:r>
              <a:rPr lang="ru-RU" baseline="0" dirty="0"/>
              <a:t> за </a:t>
            </a:r>
            <a:r>
              <a:rPr lang="ru-RU" baseline="0" dirty="0" err="1"/>
              <a:t>освітніми</a:t>
            </a:r>
            <a:r>
              <a:rPr lang="ru-RU" baseline="0" dirty="0"/>
              <a:t> </a:t>
            </a:r>
            <a:r>
              <a:rPr lang="ru-RU" baseline="0" dirty="0" err="1"/>
              <a:t>напрямами</a:t>
            </a:r>
            <a:r>
              <a:rPr lang="ru-RU" baseline="0" dirty="0"/>
              <a:t> БКДО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900" b="1" i="0" u="none" strike="noStrike" kern="1200" baseline="0">
                    <a:solidFill>
                      <a:schemeClr val="accent1">
                        <a:lumMod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Дитна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5.63</c:v>
                </c:pt>
                <c:pt idx="1">
                  <c:v>5.34</c:v>
                </c:pt>
                <c:pt idx="2">
                  <c:v>5.46</c:v>
                </c:pt>
                <c:pt idx="3">
                  <c:v>5.88</c:v>
                </c:pt>
                <c:pt idx="4">
                  <c:v>5.48</c:v>
                </c:pt>
                <c:pt idx="5">
                  <c:v>5.32</c:v>
                </c:pt>
                <c:pt idx="6">
                  <c:v>5.65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072077824"/>
        <c:axId val="2072064224"/>
      </c:barChart>
      <c:catAx>
        <c:axId val="2072077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072064224"/>
        <c:crosses val="autoZero"/>
        <c:auto val="1"/>
        <c:lblAlgn val="ctr"/>
        <c:lblOffset val="100"/>
        <c:noMultiLvlLbl val="0"/>
      </c:catAx>
      <c:valAx>
        <c:axId val="2072064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072077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3b5eaed2-ad3e-4ca5-a252-ff229792cb4e}"/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ru-RU"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err="1"/>
              <a:t>Результати</a:t>
            </a:r>
            <a:r>
              <a:rPr lang="ru-RU" baseline="0" dirty="0"/>
              <a:t> </a:t>
            </a:r>
            <a:r>
              <a:rPr lang="ru-RU" baseline="0" dirty="0" err="1"/>
              <a:t>моніторингу</a:t>
            </a:r>
            <a:r>
              <a:rPr lang="ru-RU" baseline="0" dirty="0"/>
              <a:t> </a:t>
            </a:r>
            <a:r>
              <a:rPr lang="ru-RU" baseline="0" dirty="0" err="1"/>
              <a:t>рівня</a:t>
            </a:r>
            <a:r>
              <a:rPr lang="ru-RU" baseline="0" dirty="0"/>
              <a:t> </a:t>
            </a:r>
            <a:r>
              <a:rPr lang="ru-RU" baseline="0" dirty="0" err="1"/>
              <a:t>засвоєння</a:t>
            </a:r>
            <a:r>
              <a:rPr lang="ru-RU" baseline="0" dirty="0"/>
              <a:t> </a:t>
            </a:r>
            <a:r>
              <a:rPr lang="ru-RU" baseline="0" dirty="0" err="1"/>
              <a:t>вихованцями</a:t>
            </a:r>
            <a:r>
              <a:rPr lang="ru-RU" baseline="0" dirty="0"/>
              <a:t> </a:t>
            </a:r>
            <a:r>
              <a:rPr lang="ru-RU" baseline="0" dirty="0" err="1"/>
              <a:t>середніх</a:t>
            </a:r>
            <a:r>
              <a:rPr lang="ru-RU" baseline="0" dirty="0"/>
              <a:t> </a:t>
            </a:r>
            <a:r>
              <a:rPr lang="ru-RU" baseline="0" dirty="0" err="1"/>
              <a:t>груп</a:t>
            </a:r>
            <a:r>
              <a:rPr lang="ru-RU" baseline="0" dirty="0"/>
              <a:t> </a:t>
            </a:r>
            <a:r>
              <a:rPr lang="ru-RU" baseline="0" dirty="0" err="1"/>
              <a:t>Андріївського</a:t>
            </a:r>
            <a:r>
              <a:rPr lang="ru-RU" baseline="0" dirty="0"/>
              <a:t> ЗДО (</a:t>
            </a:r>
            <a:r>
              <a:rPr lang="ru-RU" baseline="0" dirty="0" err="1"/>
              <a:t>ясла</a:t>
            </a:r>
            <a:r>
              <a:rPr lang="ru-RU" baseline="0" dirty="0"/>
              <a:t>-садок)  </a:t>
            </a:r>
            <a:r>
              <a:rPr lang="ru-RU" baseline="0" dirty="0" err="1"/>
              <a:t>вимог</a:t>
            </a:r>
            <a:r>
              <a:rPr lang="ru-RU" baseline="0" dirty="0"/>
              <a:t> за </a:t>
            </a:r>
            <a:r>
              <a:rPr lang="ru-RU" baseline="0" dirty="0" err="1"/>
              <a:t>освітніми</a:t>
            </a:r>
            <a:r>
              <a:rPr lang="ru-RU" baseline="0" dirty="0"/>
              <a:t> </a:t>
            </a:r>
            <a:r>
              <a:rPr lang="ru-RU" baseline="0" dirty="0" err="1"/>
              <a:t>напрямами</a:t>
            </a:r>
            <a:r>
              <a:rPr lang="ru-RU" baseline="0" dirty="0"/>
              <a:t> БКДО</a:t>
            </a:r>
            <a:endParaRPr lang="ru-RU" dirty="0"/>
          </a:p>
        </c:rich>
      </c:tx>
      <c:layout>
        <c:manualLayout>
          <c:xMode val="edge"/>
          <c:yMode val="edge"/>
          <c:x val="0.14565640006509"/>
          <c:y val="0.0149442502977573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Дитна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7.54</c:v>
                </c:pt>
                <c:pt idx="1">
                  <c:v>7.34</c:v>
                </c:pt>
                <c:pt idx="2">
                  <c:v>7.45</c:v>
                </c:pt>
                <c:pt idx="3">
                  <c:v>7.45</c:v>
                </c:pt>
                <c:pt idx="4" c:formatCode="mmm\.yy">
                  <c:v>7.35</c:v>
                </c:pt>
                <c:pt idx="5">
                  <c:v>7.06</c:v>
                </c:pt>
                <c:pt idx="6">
                  <c:v>7.47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072076736"/>
        <c:axId val="2072075648"/>
      </c:barChart>
      <c:catAx>
        <c:axId val="20720767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072075648"/>
        <c:crosses val="autoZero"/>
        <c:auto val="1"/>
        <c:lblAlgn val="ctr"/>
        <c:lblOffset val="100"/>
        <c:noMultiLvlLbl val="0"/>
      </c:catAx>
      <c:valAx>
        <c:axId val="2072075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072076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1830b12f-55e8-4a28-a3b5-22ddd1ef426c}"/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ru-RU"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err="1"/>
              <a:t>Результати</a:t>
            </a:r>
            <a:r>
              <a:rPr lang="ru-RU" baseline="0" dirty="0"/>
              <a:t> </a:t>
            </a:r>
            <a:r>
              <a:rPr lang="ru-RU" baseline="0" dirty="0" err="1"/>
              <a:t>моніторингу</a:t>
            </a:r>
            <a:r>
              <a:rPr lang="ru-RU" baseline="0" dirty="0"/>
              <a:t> </a:t>
            </a:r>
            <a:r>
              <a:rPr lang="ru-RU" baseline="0" dirty="0" err="1"/>
              <a:t>рівня</a:t>
            </a:r>
            <a:r>
              <a:rPr lang="ru-RU" baseline="0" dirty="0"/>
              <a:t> </a:t>
            </a:r>
            <a:r>
              <a:rPr lang="ru-RU" baseline="0" dirty="0" err="1"/>
              <a:t>засвоєння</a:t>
            </a:r>
            <a:r>
              <a:rPr lang="ru-RU" baseline="0" dirty="0"/>
              <a:t> </a:t>
            </a:r>
            <a:r>
              <a:rPr lang="ru-RU" baseline="0" dirty="0" err="1"/>
              <a:t>вихованцями</a:t>
            </a:r>
            <a:r>
              <a:rPr lang="uk-UA" altLang="ru-RU" baseline="0" dirty="0" err="1"/>
              <a:t> середніх</a:t>
            </a:r>
            <a:r>
              <a:rPr lang="ru-RU" baseline="0" dirty="0"/>
              <a:t> </a:t>
            </a:r>
            <a:r>
              <a:rPr lang="ru-RU" baseline="0" dirty="0" err="1"/>
              <a:t>груп</a:t>
            </a:r>
            <a:r>
              <a:rPr lang="ru-RU" baseline="0" dirty="0"/>
              <a:t> </a:t>
            </a:r>
            <a:r>
              <a:rPr lang="ru-RU" baseline="0" dirty="0" err="1"/>
              <a:t>Андріївського</a:t>
            </a:r>
            <a:r>
              <a:rPr lang="ru-RU" baseline="0" dirty="0"/>
              <a:t> ЗДО (</a:t>
            </a:r>
            <a:r>
              <a:rPr lang="ru-RU" baseline="0" dirty="0" err="1"/>
              <a:t>ясла</a:t>
            </a:r>
            <a:r>
              <a:rPr lang="ru-RU" baseline="0" dirty="0"/>
              <a:t>-садок)</a:t>
            </a:r>
            <a:endParaRPr lang="ru-RU" baseline="0" dirty="0"/>
          </a:p>
          <a:p>
            <a:pPr>
              <a:defRPr lang="ru-RU"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aseline="0" dirty="0"/>
              <a:t> </a:t>
            </a:r>
            <a:r>
              <a:rPr lang="ru-RU" baseline="0" dirty="0" err="1"/>
              <a:t>вимог</a:t>
            </a:r>
            <a:r>
              <a:rPr lang="ru-RU" baseline="0" dirty="0"/>
              <a:t> за </a:t>
            </a:r>
            <a:r>
              <a:rPr lang="ru-RU" baseline="0" dirty="0" err="1"/>
              <a:t>освітніми</a:t>
            </a:r>
            <a:r>
              <a:rPr lang="ru-RU" baseline="0" dirty="0"/>
              <a:t> </a:t>
            </a:r>
            <a:r>
              <a:rPr lang="ru-RU" baseline="0" dirty="0" err="1"/>
              <a:t>напрямами</a:t>
            </a:r>
            <a:r>
              <a:rPr lang="ru-RU" baseline="0" dirty="0"/>
              <a:t> БКДО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900" b="1" i="0" u="none" strike="noStrike" kern="1200" baseline="0">
                    <a:solidFill>
                      <a:schemeClr val="accent1">
                        <a:lumMod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Дитна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7.76</c:v>
                </c:pt>
                <c:pt idx="1">
                  <c:v>7.96</c:v>
                </c:pt>
                <c:pt idx="2">
                  <c:v>8.26</c:v>
                </c:pt>
                <c:pt idx="3">
                  <c:v>8.7</c:v>
                </c:pt>
                <c:pt idx="4">
                  <c:v>8.26</c:v>
                </c:pt>
                <c:pt idx="5">
                  <c:v>8.01</c:v>
                </c:pt>
                <c:pt idx="6">
                  <c:v>8.2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072063136"/>
        <c:axId val="2072071840"/>
      </c:barChart>
      <c:catAx>
        <c:axId val="20720631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072071840"/>
        <c:crosses val="autoZero"/>
        <c:auto val="1"/>
        <c:lblAlgn val="ctr"/>
        <c:lblOffset val="100"/>
        <c:noMultiLvlLbl val="0"/>
      </c:catAx>
      <c:valAx>
        <c:axId val="2072071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0720631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445b5a99-238b-4451-b939-5e03a4cf9e13}"/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zh-CN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ru-RU"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err="1"/>
              <a:t>Результати</a:t>
            </a:r>
            <a:r>
              <a:rPr lang="ru-RU" baseline="0" dirty="0"/>
              <a:t> </a:t>
            </a:r>
            <a:r>
              <a:rPr lang="ru-RU" baseline="0" dirty="0" err="1"/>
              <a:t>моніторингу</a:t>
            </a:r>
            <a:r>
              <a:rPr lang="ru-RU" baseline="0" dirty="0"/>
              <a:t> </a:t>
            </a:r>
            <a:r>
              <a:rPr lang="ru-RU" baseline="0" dirty="0" err="1"/>
              <a:t>рівня</a:t>
            </a:r>
            <a:r>
              <a:rPr lang="ru-RU" baseline="0" dirty="0"/>
              <a:t> </a:t>
            </a:r>
            <a:r>
              <a:rPr lang="ru-RU" baseline="0" dirty="0" err="1"/>
              <a:t>засвоєння</a:t>
            </a:r>
            <a:r>
              <a:rPr lang="ru-RU" baseline="0" dirty="0"/>
              <a:t> </a:t>
            </a:r>
            <a:r>
              <a:rPr lang="ru-RU" baseline="0" dirty="0" err="1"/>
              <a:t>вихованцями</a:t>
            </a:r>
            <a:r>
              <a:rPr lang="ru-RU" baseline="0" dirty="0"/>
              <a:t> старших </a:t>
            </a:r>
            <a:r>
              <a:rPr lang="ru-RU" baseline="0" dirty="0" err="1"/>
              <a:t>груп</a:t>
            </a:r>
            <a:r>
              <a:rPr lang="ru-RU" baseline="0" dirty="0"/>
              <a:t> </a:t>
            </a:r>
            <a:r>
              <a:rPr lang="ru-RU" baseline="0" dirty="0" err="1"/>
              <a:t>Андріївського</a:t>
            </a:r>
            <a:r>
              <a:rPr lang="ru-RU" baseline="0" dirty="0"/>
              <a:t> ЗДО (</a:t>
            </a:r>
            <a:r>
              <a:rPr lang="ru-RU" baseline="0" dirty="0" err="1"/>
              <a:t>ясла</a:t>
            </a:r>
            <a:r>
              <a:rPr lang="ru-RU" baseline="0" dirty="0"/>
              <a:t>-садок)</a:t>
            </a:r>
            <a:endParaRPr lang="ru-RU" baseline="0" dirty="0"/>
          </a:p>
          <a:p>
            <a:pPr>
              <a:defRPr lang="ru-RU"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baseline="0" dirty="0"/>
              <a:t> </a:t>
            </a:r>
            <a:r>
              <a:rPr lang="ru-RU" baseline="0" dirty="0" err="1"/>
              <a:t>вимог</a:t>
            </a:r>
            <a:r>
              <a:rPr lang="ru-RU" baseline="0" dirty="0"/>
              <a:t> за </a:t>
            </a:r>
            <a:r>
              <a:rPr lang="ru-RU" baseline="0" dirty="0" err="1"/>
              <a:t>освітніми</a:t>
            </a:r>
            <a:r>
              <a:rPr lang="ru-RU" baseline="0" dirty="0"/>
              <a:t> </a:t>
            </a:r>
            <a:r>
              <a:rPr lang="ru-RU" baseline="0" dirty="0" err="1"/>
              <a:t>напрямами</a:t>
            </a:r>
            <a:r>
              <a:rPr lang="ru-RU" baseline="0" dirty="0"/>
              <a:t> БКДО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ru-RU" sz="900" b="1" i="0" u="none" strike="noStrike" kern="1200" baseline="0">
                    <a:solidFill>
                      <a:schemeClr val="accent1">
                        <a:lumMod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Дитна у світі мистецтва</c:v>
                </c:pt>
                <c:pt idx="1">
                  <c:v>Мовлення дитини</c:v>
                </c:pt>
                <c:pt idx="2">
                  <c:v>Дитина в соціумі</c:v>
                </c:pt>
                <c:pt idx="3">
                  <c:v>Гра дитини</c:v>
                </c:pt>
                <c:pt idx="4">
                  <c:v>Дитина в природному довкіллі</c:v>
                </c:pt>
                <c:pt idx="5">
                  <c:v>дитина в сенсорно-пізнавальному просторі</c:v>
                </c:pt>
                <c:pt idx="6">
                  <c:v>Особистість дитини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7.71</c:v>
                </c:pt>
                <c:pt idx="1">
                  <c:v>7.85</c:v>
                </c:pt>
                <c:pt idx="2">
                  <c:v>8.01</c:v>
                </c:pt>
                <c:pt idx="3">
                  <c:v>8.66</c:v>
                </c:pt>
                <c:pt idx="4">
                  <c:v>7.98</c:v>
                </c:pt>
                <c:pt idx="5">
                  <c:v>8.12</c:v>
                </c:pt>
                <c:pt idx="6">
                  <c:v>8.2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072071296"/>
        <c:axId val="2072072928"/>
      </c:barChart>
      <c:catAx>
        <c:axId val="20720712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072072928"/>
        <c:crosses val="autoZero"/>
        <c:auto val="1"/>
        <c:lblAlgn val="ctr"/>
        <c:lblOffset val="100"/>
        <c:noMultiLvlLbl val="0"/>
      </c:catAx>
      <c:valAx>
        <c:axId val="2072072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ru-RU" sz="9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</a:p>
        </c:txPr>
        <c:crossAx val="20720712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ru-RU" sz="9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</a:p>
      </c:txPr>
    </c:legend>
    <c:plotVisOnly val="1"/>
    <c:dispBlanksAs val="gap"/>
    <c:showDLblsOverMax val="0"/>
    <c:extLst>
      <c:ext uri="{0b15fc19-7d7d-44ad-8c2d-2c3a37ce22c3}">
        <chartProps xmlns="https://web.wps.cn/et/2018/main" chartId="{2dfb826a-4923-4fd2-99d3-5c9637b6bfb6}"/>
      </c:ext>
    </c:extLst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 lang="ru-RU"/>
      </a:pPr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791080-555D-4A68-BA2B-F96E06F576F6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90625" y="1243013"/>
            <a:ext cx="44767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86362"/>
            <a:ext cx="5486400" cy="391611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  <a:endParaRPr lang="ru-RU"/>
          </a:p>
          <a:p>
            <a:pPr lvl="1"/>
            <a:r>
              <a:rPr lang="ru-RU"/>
              <a:t>Второй уровень</a:t>
            </a:r>
            <a:endParaRPr lang="ru-RU"/>
          </a:p>
          <a:p>
            <a:pPr lvl="2"/>
            <a:r>
              <a:rPr lang="ru-RU"/>
              <a:t>Третий уровень</a:t>
            </a:r>
            <a:endParaRPr lang="ru-RU"/>
          </a:p>
          <a:p>
            <a:pPr lvl="3"/>
            <a:r>
              <a:rPr lang="ru-RU"/>
              <a:t>Четвертый уровень</a:t>
            </a:r>
            <a:endParaRPr lang="ru-RU"/>
          </a:p>
          <a:p>
            <a:pPr lvl="4"/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90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6D44C-0C8E-46E0-AE74-E644CE06FDCA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PhAnim="0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关系图"/>
          <p:cNvPicPr>
            <a:picLocks noChangeAspect="1"/>
          </p:cNvPicPr>
          <p:nvPr/>
        </p:nvPicPr>
        <p:blipFill>
          <a:blip r:embed="rId2"/>
          <a:srcRect r="2528" b="10909"/>
          <a:stretch>
            <a:fillRect/>
          </a:stretch>
        </p:blipFill>
        <p:spPr>
          <a:xfrm>
            <a:off x="179388" y="692150"/>
            <a:ext cx="8913812" cy="6110288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1588" y="549275"/>
            <a:ext cx="9144000" cy="151130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2051" name="Rectangle 3"/>
          <p:cNvSpPr>
            <a:spLocks noChangeArrowheads="1"/>
          </p:cNvSpPr>
          <p:nvPr>
            <p:ph type="subTitle" idx="1"/>
          </p:nvPr>
        </p:nvSpPr>
        <p:spPr>
          <a:xfrm>
            <a:off x="1908175" y="2492375"/>
            <a:ext cx="5545138" cy="1222375"/>
          </a:xfrm>
        </p:spPr>
        <p:txBody>
          <a:bodyPr anchor="ctr"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2056" name="Rectangle 8"/>
          <p:cNvSpPr>
            <a:spLocks noChangeArrowheads="1"/>
          </p:cNvSpPr>
          <p:nvPr>
            <p:ph type="ctrTitle"/>
          </p:nvPr>
        </p:nvSpPr>
        <p:spPr>
          <a:xfrm>
            <a:off x="755650" y="620713"/>
            <a:ext cx="7772400" cy="1470025"/>
          </a:xfrm>
        </p:spPr>
        <p:txBody>
          <a:bodyPr/>
          <a:lstStyle>
            <a:lvl1pPr>
              <a:defRPr sz="3600"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11" name="Rectangle 4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12" name="Rectangle 5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" name="Rectangle 6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ldLvl="0" animBg="1"/>
    </p:bldLst>
  </p:timing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Замещающая дата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5" name="Замещающий 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6" name="Замещающий 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Замещающая дата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8" name="Замещающий 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9" name="Замещающий 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Замещающая дата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4" name="Замещающий 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5" name="Замещающий 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мещающая дата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3" name="Замещающий 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4" name="Замещающий 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Замещающая дата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6" name="Замещающий 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ru-RU"/>
          </a:p>
        </p:txBody>
      </p:sp>
      <p:sp>
        <p:nvSpPr>
          <p:cNvPr id="7" name="Замещающий 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588" y="333375"/>
            <a:ext cx="9144000" cy="1009650"/>
          </a:xfrm>
          <a:prstGeom prst="rect">
            <a:avLst/>
          </a:prstGeom>
          <a:gradFill rotWithShape="0">
            <a:gsLst>
              <a:gs pos="0">
                <a:schemeClr val="bg2">
                  <a:gamma/>
                  <a:tint val="0"/>
                  <a:invGamma/>
                </a:schemeClr>
              </a:gs>
              <a:gs pos="100000">
                <a:schemeClr val="bg2">
                  <a:alpha val="53999"/>
                </a:schemeClr>
              </a:gs>
            </a:gsLst>
            <a:lin ang="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pic>
        <p:nvPicPr>
          <p:cNvPr id="1027" name="Picture 3" descr="关系图"/>
          <p:cNvPicPr>
            <a:picLocks noChangeAspect="1"/>
          </p:cNvPicPr>
          <p:nvPr/>
        </p:nvPicPr>
        <p:blipFill>
          <a:blip r:embed="rId12"/>
          <a:srcRect t="1094" r="8122" b="13318"/>
          <a:stretch>
            <a:fillRect/>
          </a:stretch>
        </p:blipFill>
        <p:spPr>
          <a:xfrm>
            <a:off x="5797550" y="4438650"/>
            <a:ext cx="3340100" cy="2333625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8" name="Rectangle 4"/>
          <p:cNvSpPr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 anchorCtr="0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9" name="Rectangle 5"/>
          <p:cNvSpPr/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30" name="Rectangle 6"/>
          <p:cNvSpPr>
            <a:spLocks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B4C71EC6-210F-42DE-9C53-41977AD35B3D}" type="datetimeFigureOut">
              <a:rPr lang="ru-RU" smtClean="0"/>
            </a:fld>
            <a:endParaRPr lang="ru-RU"/>
          </a:p>
        </p:txBody>
      </p:sp>
      <p:sp>
        <p:nvSpPr>
          <p:cNvPr id="1031" name="Rectangle 7"/>
          <p:cNvSpPr>
            <a:spLocks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2" name="Rectangle 8"/>
          <p:cNvSpPr>
            <a:spLocks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B19B0651-EE4F-4900-A07F-96A6BFA9D0F0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4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 bldLvl="0" animBg="1"/>
      <p:bldP spid="1028" grpId="0" bldLvl="0"/>
    </p:bldLst>
  </p:timing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hart" Target="../charts/chart3.xml"/><Relationship Id="rId1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620688"/>
            <a:ext cx="6779510" cy="569447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молодших груп </a:t>
            </a:r>
            <a:b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Андріївського ЗДО (ясла-садок)</a:t>
            </a:r>
            <a:b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</p:nvPr>
        </p:nvGraphicFramePr>
        <p:xfrm>
          <a:off x="760955" y="1340768"/>
          <a:ext cx="7776631" cy="1732534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232248"/>
                <a:gridCol w="1656184"/>
                <a:gridCol w="2376264"/>
                <a:gridCol w="1511935"/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«Особистість дитини»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1.Рухова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2.Здоров’язбережувальна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3.Особистість дитини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№1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6,32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6,52</a:t>
                      </a:r>
                      <a:endParaRPr lang="uk-UA" sz="1400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6,31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№2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4,33</a:t>
                      </a:r>
                      <a:endParaRPr lang="uk-UA" sz="1400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5,22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5,2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b="1" dirty="0">
                          <a:solidFill>
                            <a:srgbClr val="FF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5,33</a:t>
                      </a:r>
                      <a:endParaRPr lang="uk-UA" sz="1400" b="1" dirty="0">
                        <a:solidFill>
                          <a:srgbClr val="FF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b="1">
                          <a:latin typeface="Times New Roman" panose="02020603050405020304"/>
                          <a:ea typeface="Calibri" panose="020F0502020204030204"/>
                        </a:rPr>
                        <a:t>5,87</a:t>
                      </a:r>
                      <a:endParaRPr lang="uk-UA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5,75</a:t>
                      </a:r>
                      <a:endParaRPr lang="uk-UA" sz="1400" b="1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60730" y="3429000"/>
          <a:ext cx="7362190" cy="26276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03755"/>
                <a:gridCol w="1750060"/>
                <a:gridCol w="3508375"/>
              </a:tblGrid>
              <a:tr h="30226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8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</a:rPr>
                        <a:t>2. Освітній напрям «Дитина в сенсорно-пізнавальному просторі»</a:t>
                      </a:r>
                      <a:endParaRPr lang="ru-RU" sz="18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  <a:tc hMerge="1">
                  <a:tcPr/>
                </a:tc>
              </a:tr>
              <a:tr h="8801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1.Предметно-практична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2.Сенсорно-пізнавальна компетентність, логіко-математична, дослідницька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36131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6,19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6,13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370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4,47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4,47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4386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b="1">
                          <a:latin typeface="Times New Roman" panose="02020603050405020304"/>
                          <a:ea typeface="Calibri" panose="020F0502020204030204"/>
                        </a:rPr>
                        <a:t>5,33</a:t>
                      </a:r>
                      <a:endParaRPr lang="uk-UA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5,3</a:t>
                      </a:r>
                      <a:endParaRPr lang="uk-UA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570255"/>
            <a:ext cx="8064896" cy="727803"/>
          </a:xfrm>
        </p:spPr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старших груп Андріївського ЗДО (ясла-садок)</a:t>
            </a:r>
            <a:r>
              <a:rPr kumimoji="0" lang="ru-RU" sz="1800" b="1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uk-UA" sz="1800" b="1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755576" y="1321100"/>
          <a:ext cx="7560945" cy="26365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4784"/>
                <a:gridCol w="2271720"/>
                <a:gridCol w="3024336"/>
              </a:tblGrid>
              <a:tr h="463131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Освітній напрям  «Дитина в природному довкіллі»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  <a:tc hMerge="1">
                  <a:tcPr/>
                </a:tc>
              </a:tr>
              <a:tr h="7377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Природничо-екологічна 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Навички,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орієнтовоні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на сталий розвиток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0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10,18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10,42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40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7,48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6,92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4034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№3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6,86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6,19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40344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Старша №4</a:t>
                      </a: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400">
                          <a:latin typeface="Times New Roman" panose="02020603050405020304"/>
                          <a:ea typeface="Calibri" panose="020F0502020204030204"/>
                        </a:rPr>
                        <a:t>8,11</a:t>
                      </a:r>
                      <a:endParaRPr lang="uk-UA" altLang="en-US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400">
                          <a:latin typeface="Times New Roman" panose="02020603050405020304"/>
                          <a:ea typeface="Calibri" panose="020F0502020204030204"/>
                        </a:rPr>
                        <a:t>7,69</a:t>
                      </a:r>
                      <a:endParaRPr lang="uk-UA" altLang="en-US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740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</a:t>
                      </a: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15</a:t>
                      </a:r>
                      <a:endParaRPr lang="uk-UA" sz="1400" b="1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7,8</a:t>
                      </a:r>
                      <a:endParaRPr lang="uk-UA" sz="1400" b="1">
                        <a:solidFill>
                          <a:srgbClr val="FF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44230" y="3842580"/>
          <a:ext cx="7988300" cy="291973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729511"/>
                <a:gridCol w="1732227"/>
                <a:gridCol w="2312126"/>
                <a:gridCol w="2214345"/>
              </a:tblGrid>
              <a:tr h="77757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 напрями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«Гра дитини»</a:t>
                      </a:r>
                      <a:endParaRPr lang="ru-RU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Освітній напрям «Дитина в соціумі»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Освітній напрям «Дитина у світі мистецтва»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7272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Ігрова 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1.Соціально-громадянська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Мистецько-творча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369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№1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10,32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10,22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9,96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369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№2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9,4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7,27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7,27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3691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№3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6,56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6,55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6,32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36911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Старша №4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400">
                          <a:latin typeface="Times New Roman" panose="02020603050405020304"/>
                          <a:ea typeface="Calibri" panose="020F0502020204030204"/>
                        </a:rPr>
                        <a:t>8,38</a:t>
                      </a:r>
                      <a:endParaRPr lang="uk-UA" altLang="en-US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400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endParaRPr lang="uk-UA" altLang="en-US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400">
                          <a:latin typeface="Times New Roman" panose="02020603050405020304"/>
                          <a:ea typeface="Calibri" panose="020F0502020204030204"/>
                        </a:rPr>
                        <a:t>7,32</a:t>
                      </a:r>
                      <a:endParaRPr lang="uk-UA" altLang="en-US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672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8,</a:t>
                      </a:r>
                      <a:r>
                        <a:rPr lang="uk-UA" sz="1400" b="1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8,</a:t>
                      </a:r>
                      <a:r>
                        <a:rPr lang="uk-UA" sz="1400" b="1">
                          <a:latin typeface="Times New Roman" panose="02020603050405020304"/>
                          <a:ea typeface="Calibri" panose="020F0502020204030204"/>
                        </a:rPr>
                        <a:t>01</a:t>
                      </a:r>
                      <a:endParaRPr lang="uk-UA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</a:t>
                      </a:r>
                      <a:r>
                        <a:rPr lang="uk-UA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71</a:t>
                      </a:r>
                      <a:endParaRPr lang="uk-UA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1979"/>
            <a:ext cx="8064896" cy="796782"/>
          </a:xfrm>
        </p:spPr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старших груп Андріївського ЗДО (ясла-садок)</a:t>
            </a:r>
            <a:r>
              <a:rPr kumimoji="0" lang="ru-RU" sz="1800" b="1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uk-UA" sz="1800" b="1" i="0" u="none" strike="noStrike" kern="1200" cap="none" spc="0" normalizeH="0" baseline="0" noProof="0" dirty="0">
                <a:ln w="3175" cmpd="sng"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836930" y="1772816"/>
          <a:ext cx="7470140" cy="22364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345"/>
                <a:gridCol w="1619885"/>
                <a:gridCol w="2162175"/>
                <a:gridCol w="2070735"/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«Мовлення дитини»</a:t>
                      </a:r>
                      <a:endParaRPr lang="ru-RU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Мовленнєва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2.Комунікативна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Художньо-мовленнєва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10,19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10,21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10,04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7,07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7,13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6,97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№3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6,76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6,58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6,33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Старша №4</a:t>
                      </a: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400">
                          <a:latin typeface="Times New Roman" panose="02020603050405020304"/>
                          <a:ea typeface="Calibri" panose="020F0502020204030204"/>
                        </a:rPr>
                        <a:t>7,91</a:t>
                      </a:r>
                      <a:endParaRPr lang="uk-UA" altLang="en-US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400">
                          <a:latin typeface="Times New Roman" panose="02020603050405020304"/>
                          <a:ea typeface="Calibri" panose="020F0502020204030204"/>
                        </a:rPr>
                        <a:t>7,56</a:t>
                      </a:r>
                      <a:endParaRPr lang="uk-UA" altLang="en-US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en-US" sz="1400">
                          <a:latin typeface="Times New Roman" panose="02020603050405020304"/>
                          <a:ea typeface="Calibri" panose="020F0502020204030204"/>
                        </a:rPr>
                        <a:t>7,56</a:t>
                      </a:r>
                      <a:endParaRPr lang="uk-UA" altLang="en-US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7,9</a:t>
                      </a:r>
                      <a:r>
                        <a:rPr lang="uk-UA" sz="1400" b="1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endParaRPr lang="uk-UA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7,8</a:t>
                      </a:r>
                      <a:r>
                        <a:rPr lang="uk-UA" sz="1400" b="1">
                          <a:latin typeface="Times New Roman" panose="02020603050405020304"/>
                          <a:ea typeface="Calibri" panose="020F0502020204030204"/>
                        </a:rPr>
                        <a:t>7</a:t>
                      </a:r>
                      <a:endParaRPr lang="uk-UA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7,7</a:t>
                      </a:r>
                      <a:r>
                        <a:rPr lang="uk-UA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3</a:t>
                      </a:r>
                      <a:endParaRPr lang="uk-UA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5"/>
          <p:cNvGraphicFramePr>
            <a:graphicFrameLocks noGrp="1"/>
          </p:cNvGraphicFramePr>
          <p:nvPr>
            <p:ph idx="1"/>
          </p:nvPr>
        </p:nvGraphicFramePr>
        <p:xfrm>
          <a:off x="899592" y="836712"/>
          <a:ext cx="7272808" cy="51845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04664"/>
            <a:ext cx="8892480" cy="86409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молодших груп </a:t>
            </a:r>
            <a:b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Андріївського ЗДО (ясла-садок)</a:t>
            </a:r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755015" y="1341120"/>
          <a:ext cx="7642225" cy="18643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47900"/>
                <a:gridCol w="2546985"/>
                <a:gridCol w="2847340"/>
              </a:tblGrid>
              <a:tr h="467360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Освітній напрям  «Дитина в природному довкіллі»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  <a:tc hMerge="1">
                  <a:tcPr/>
                </a:tc>
              </a:tr>
              <a:tr h="51689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Природничо-екологічна 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Навички, орієнтовоні на сталий розвиток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93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6,38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6,25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93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5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4,27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933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5,69</a:t>
                      </a:r>
                      <a:endParaRPr lang="uk-UA" sz="1400" b="1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5,26</a:t>
                      </a:r>
                      <a:endParaRPr lang="uk-UA" sz="1400" b="1">
                        <a:solidFill>
                          <a:srgbClr val="FF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9681" y="3644642"/>
          <a:ext cx="7817281" cy="2223262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989455"/>
                <a:gridCol w="1446530"/>
                <a:gridCol w="2307386"/>
                <a:gridCol w="2073910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 напрями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«Гра дитини»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Освітній напрям «Дитина в соціумі»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Освітній напрям «Дитина у світі мистецтва»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Ігрова 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1.Соціально-громадянська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</a:t>
                      </a:r>
                      <a:r>
                        <a:rPr lang="uk-UA" sz="1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Мистецько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-творча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№1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6,69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6,31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6,38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№2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5,07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4,6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4,87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b="1">
                          <a:latin typeface="Times New Roman" panose="02020603050405020304"/>
                          <a:ea typeface="Calibri" panose="020F0502020204030204"/>
                        </a:rPr>
                        <a:t>5,88</a:t>
                      </a:r>
                      <a:endParaRPr lang="uk-UA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5,</a:t>
                      </a:r>
                      <a:r>
                        <a:rPr lang="uk-UA" sz="14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46</a:t>
                      </a:r>
                      <a:endParaRPr lang="uk-UA" sz="1400" b="1">
                        <a:solidFill>
                          <a:srgbClr val="FF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5,6</a:t>
                      </a: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3</a:t>
                      </a:r>
                      <a:endParaRPr lang="uk-UA" sz="1400" b="1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молодших груп</a:t>
            </a:r>
            <a:b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Андріївського ЗДО (ясла-садок)</a:t>
            </a:r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754941" y="1701309"/>
          <a:ext cx="7470140" cy="25093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345"/>
                <a:gridCol w="1619885"/>
                <a:gridCol w="2162175"/>
                <a:gridCol w="2070735"/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«Мовлення дитини»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Мовленнєва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2.Комунікативна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Художньо-мовленнєва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5,88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6,13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6,13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Друга молодша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4,53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4,6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4,73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3067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uk-UA" sz="1400" dirty="0" smtClean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 smtClean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buNone/>
                      </a:pPr>
                      <a:endParaRPr lang="ru-RU" altLang="en-US" sz="14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5,</a:t>
                      </a:r>
                      <a:r>
                        <a:rPr lang="uk-UA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uk-UA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latin typeface="Times New Roman" panose="02020603050405020304"/>
                          <a:ea typeface="Calibri" panose="020F0502020204030204"/>
                        </a:rPr>
                        <a:t>5,</a:t>
                      </a:r>
                      <a:r>
                        <a:rPr lang="uk-UA" sz="1400" b="1" dirty="0">
                          <a:latin typeface="Times New Roman" panose="02020603050405020304"/>
                          <a:ea typeface="Calibri" panose="020F0502020204030204"/>
                        </a:rPr>
                        <a:t>37</a:t>
                      </a:r>
                      <a:endParaRPr lang="uk-UA" sz="1400" b="1" dirty="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latin typeface="Times New Roman" panose="02020603050405020304"/>
                          <a:ea typeface="Calibri" panose="020F0502020204030204"/>
                        </a:rPr>
                        <a:t>5,</a:t>
                      </a:r>
                      <a:r>
                        <a:rPr lang="uk-UA" sz="1400" b="1" dirty="0">
                          <a:latin typeface="Times New Roman" panose="02020603050405020304"/>
                          <a:ea typeface="Calibri" panose="020F0502020204030204"/>
                        </a:rPr>
                        <a:t>4</a:t>
                      </a:r>
                      <a:r>
                        <a:rPr sz="1400" b="1" dirty="0">
                          <a:latin typeface="Times New Roman" panose="02020603050405020304"/>
                          <a:ea typeface="Calibri" panose="020F0502020204030204"/>
                        </a:rPr>
                        <a:t>4</a:t>
                      </a:r>
                      <a:endParaRPr sz="1400" b="1" dirty="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5"/>
          <p:cNvGraphicFramePr>
            <a:graphicFrameLocks noGrp="1"/>
          </p:cNvGraphicFramePr>
          <p:nvPr>
            <p:ph idx="1"/>
          </p:nvPr>
        </p:nvGraphicFramePr>
        <p:xfrm>
          <a:off x="1043608" y="764704"/>
          <a:ext cx="7128792" cy="5170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3"/>
            <a:ext cx="8064896" cy="864096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середніх груп </a:t>
            </a:r>
            <a:b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Андріївського ЗДО (ясла-садок)</a:t>
            </a:r>
            <a:r>
              <a:rPr lang="ru-RU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755323" y="1413159"/>
          <a:ext cx="7776864" cy="19650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345"/>
                <a:gridCol w="1619885"/>
                <a:gridCol w="2595418"/>
                <a:gridCol w="1944216"/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«Особистість дитини»</a:t>
                      </a:r>
                      <a:endParaRPr lang="ru-RU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1.Рухова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2.Здоров’язбережувальна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Особистість дитини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8,36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8,09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</a:t>
                      </a: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06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8,48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8,13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8,04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b="1">
                          <a:latin typeface="Times New Roman" panose="02020603050405020304"/>
                          <a:ea typeface="Calibri" panose="020F0502020204030204"/>
                        </a:rPr>
                        <a:t>8,42</a:t>
                      </a:r>
                      <a:endParaRPr lang="uk-UA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8,11</a:t>
                      </a:r>
                      <a:endParaRPr lang="uk-UA" sz="1400" b="1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8,05</a:t>
                      </a:r>
                      <a:endParaRPr lang="uk-UA" sz="1400" b="1">
                        <a:solidFill>
                          <a:srgbClr val="FF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27584" y="3573397"/>
          <a:ext cx="7632848" cy="24241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345"/>
                <a:gridCol w="2559119"/>
                <a:gridCol w="3456384"/>
              </a:tblGrid>
              <a:tr h="48577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Освітній напрям «Дитина в сенсорно-пізнавальному просторі»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1.Предметно-практична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2.Сенсорно-пізнавальна компетентність, логіко-математична, дослідницька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8,56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7,74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7,74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b="1">
                          <a:latin typeface="Times New Roman" panose="02020603050405020304"/>
                          <a:ea typeface="Calibri" panose="020F0502020204030204"/>
                        </a:rPr>
                        <a:t>8,15</a:t>
                      </a:r>
                      <a:endParaRPr lang="uk-UA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</a:t>
                      </a:r>
                      <a:r>
                        <a:rPr lang="uk-UA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87</a:t>
                      </a:r>
                      <a:endParaRPr lang="uk-UA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89221"/>
            <a:ext cx="8064896" cy="851548"/>
          </a:xfrm>
        </p:spPr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середніх груп </a:t>
            </a:r>
            <a:b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Андріївського ЗДО (ясла-садок)</a:t>
            </a:r>
            <a:r>
              <a:rPr lang="ru-RU" sz="1800" dirty="0">
                <a:ln>
                  <a:noFill/>
                </a:ln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979855" y="1485077"/>
          <a:ext cx="7128792" cy="22250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345"/>
                <a:gridCol w="2415103"/>
                <a:gridCol w="3096344"/>
              </a:tblGrid>
              <a:tr h="48577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Освітній напрям  «Дитина в природному довкіллі»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Природничо-екологічна 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Навички, орієнтовоні на сталий розвиток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8,</a:t>
                      </a: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72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8,78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7,74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7,79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8,23</a:t>
                      </a:r>
                      <a:endParaRPr lang="uk-UA" sz="1400" b="1">
                        <a:solidFill>
                          <a:srgbClr val="FF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8,29</a:t>
                      </a:r>
                      <a:endParaRPr lang="uk-UA" sz="1400" b="1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762533" y="3717032"/>
          <a:ext cx="7618934" cy="2475357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617345"/>
                <a:gridCol w="1681109"/>
                <a:gridCol w="2232248"/>
                <a:gridCol w="2088232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 напрями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«Гра дитини»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 Освітній напрям «Дитина в соціумі»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7. Освітній напрям «Дитина у світі мистецтва»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Ігрова 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1.Соціально-громадянська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Мистецько-творча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№1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9,</a:t>
                      </a: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56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8,72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7,89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№2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7,</a:t>
                      </a: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84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7,39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7,63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b="1">
                          <a:latin typeface="Times New Roman" panose="02020603050405020304"/>
                          <a:ea typeface="Calibri" panose="020F0502020204030204"/>
                        </a:rPr>
                        <a:t>8,72</a:t>
                      </a:r>
                      <a:endParaRPr lang="uk-UA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b="1">
                          <a:latin typeface="Times New Roman" panose="02020603050405020304"/>
                          <a:ea typeface="Calibri" panose="020F0502020204030204"/>
                        </a:rPr>
                        <a:t>8,06</a:t>
                      </a:r>
                      <a:endParaRPr lang="uk-UA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7,76</a:t>
                      </a:r>
                      <a:endParaRPr lang="uk-UA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1"/>
            <a:ext cx="8179462" cy="1296143"/>
          </a:xfrm>
        </p:spPr>
        <p:txBody>
          <a:bodyPr/>
          <a:lstStyle/>
          <a:p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середніх груп </a:t>
            </a:r>
            <a:b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Андріївського ЗДО (ясла-садок)</a:t>
            </a:r>
            <a:r>
              <a:rPr lang="ru-RU" sz="1800" dirty="0">
                <a:ln>
                  <a:noFill/>
                </a:ln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uk-UA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755576" y="1844824"/>
          <a:ext cx="7470140" cy="19650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345"/>
                <a:gridCol w="1619885"/>
                <a:gridCol w="2162175"/>
                <a:gridCol w="2070735"/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«Мовлення дитини»</a:t>
                      </a:r>
                      <a:endParaRPr lang="ru-RU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 Мовленнєва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2.Комунікативна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Художньо-мовленнєва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8,26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8,56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8.</a:t>
                      </a: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03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Середня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7,64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7</a:t>
                      </a: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,</a:t>
                      </a: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63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7,62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b="1">
                          <a:latin typeface="Times New Roman" panose="02020603050405020304"/>
                          <a:ea typeface="Calibri" panose="020F0502020204030204"/>
                        </a:rPr>
                        <a:t>7,95</a:t>
                      </a:r>
                      <a:endParaRPr lang="uk-UA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b="1">
                          <a:latin typeface="Times New Roman" panose="02020603050405020304"/>
                          <a:ea typeface="Calibri" panose="020F0502020204030204"/>
                        </a:rPr>
                        <a:t>8,1</a:t>
                      </a:r>
                      <a:endParaRPr lang="uk-UA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 b="1" dirty="0">
                          <a:solidFill>
                            <a:srgbClr val="C0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7,83</a:t>
                      </a:r>
                      <a:endParaRPr lang="uk-UA" sz="1400" b="1" dirty="0">
                        <a:solidFill>
                          <a:srgbClr val="C0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5"/>
          <p:cNvGraphicFramePr>
            <a:graphicFrameLocks noGrp="1"/>
          </p:cNvGraphicFramePr>
          <p:nvPr>
            <p:ph idx="1"/>
          </p:nvPr>
        </p:nvGraphicFramePr>
        <p:xfrm>
          <a:off x="3991610" y="2790190"/>
          <a:ext cx="3983990" cy="31457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"/>
          </a:graphicData>
        </a:graphic>
      </p:graphicFrame>
      <p:graphicFrame>
        <p:nvGraphicFramePr>
          <p:cNvPr id="2" name="Объект 5"/>
          <p:cNvGraphicFramePr>
            <a:graphicFrameLocks noGrp="1"/>
          </p:cNvGraphicFramePr>
          <p:nvPr/>
        </p:nvGraphicFramePr>
        <p:xfrm>
          <a:off x="1043608" y="764704"/>
          <a:ext cx="7128792" cy="51709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82269" y="447856"/>
            <a:ext cx="8179462" cy="1008111"/>
          </a:xfrm>
        </p:spPr>
        <p:txBody>
          <a:bodyPr>
            <a:norm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Результати моніторингу рівня засвоєння вихованцями старших груп Андріївського ЗДО (ясла-садок)</a:t>
            </a:r>
            <a:r>
              <a:rPr lang="ru-RU" sz="1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uk-UA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вимог за освітніми напрямами БКДО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611560" y="1340390"/>
          <a:ext cx="7470140" cy="22364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17345"/>
                <a:gridCol w="1619885"/>
                <a:gridCol w="2162175"/>
                <a:gridCol w="2070735"/>
              </a:tblGrid>
              <a:tr h="0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ru-RU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Освітній напрям «Особистість дитини»</a:t>
                      </a:r>
                      <a:endParaRPr lang="ru-RU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1.Рухова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2.Здоров’язбережувальна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 Особистість дитини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№1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10,25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10,29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10,24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№2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8.</a:t>
                      </a: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3</a:t>
                      </a: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endParaRPr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7,3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7,33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№3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</a:t>
                      </a:r>
                      <a:r>
                        <a:rPr sz="1400">
                          <a:latin typeface="Times New Roman" panose="02020603050405020304"/>
                          <a:ea typeface="Calibri" panose="020F0502020204030204"/>
                        </a:rPr>
                        <a:t>,5</a:t>
                      </a: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3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6,83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6,89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Старша №4</a:t>
                      </a:r>
                      <a:endParaRPr lang="uk-UA" altLang="en-US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8,06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8,39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solidFill>
                            <a:schemeClr val="accent1">
                              <a:lumMod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 dirty="0">
                        <a:solidFill>
                          <a:schemeClr val="accent1">
                            <a:lumMod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</a:t>
                      </a: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3</a:t>
                      </a:r>
                      <a:endParaRPr lang="uk-UA" sz="1400" b="1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latin typeface="Times New Roman" panose="02020603050405020304"/>
                          <a:ea typeface="Calibri" panose="020F0502020204030204"/>
                        </a:rPr>
                        <a:t>8,</a:t>
                      </a:r>
                      <a:r>
                        <a:rPr lang="uk-UA" sz="1400" b="1"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uk-UA" sz="1400" b="1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8,1</a:t>
                      </a:r>
                      <a:r>
                        <a:rPr lang="uk-UA" sz="14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2</a:t>
                      </a:r>
                      <a:endParaRPr lang="uk-UA" sz="1400" b="1">
                        <a:solidFill>
                          <a:srgbClr val="FF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944942" y="3645024"/>
          <a:ext cx="7588250" cy="2675255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172908"/>
                <a:gridCol w="2507612"/>
                <a:gridCol w="2907665"/>
              </a:tblGrid>
              <a:tr h="485775">
                <a:tc grid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 Освітній напрям «Дитина в сенсорно-пізнавальному просторі»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cPr/>
                </a:tc>
                <a:tc hMerge="1">
                  <a:tcPr/>
                </a:tc>
              </a:tr>
              <a:tr h="48577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Група 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1.Предметно-практична компетентність</a:t>
                      </a:r>
                      <a:endParaRPr lang="uk-UA" sz="14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2.Сенсорно-пізнавальна компетентність, логіко-математична, дослідницька компетентність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№1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10,31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10,3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№2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7,39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7,35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Старша №3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6,9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lang="uk-UA" sz="1400">
                          <a:latin typeface="Times New Roman" panose="02020603050405020304"/>
                          <a:ea typeface="Calibri" panose="020F0502020204030204"/>
                        </a:rPr>
                        <a:t>6,89</a:t>
                      </a:r>
                      <a:endParaRPr lang="uk-UA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252095"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uk-UA" altLang="en-US" sz="1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Старша №4</a:t>
                      </a:r>
                      <a:endParaRPr lang="uk-UA" altLang="en-US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7,75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</a:pPr>
                      <a:r>
                        <a:rPr lang="uk-UA" altLang="ru-RU" sz="1400">
                          <a:latin typeface="Times New Roman" panose="02020603050405020304"/>
                          <a:ea typeface="Calibri" panose="020F0502020204030204"/>
                        </a:rPr>
                        <a:t>8,03</a:t>
                      </a:r>
                      <a:endParaRPr lang="uk-UA" altLang="ru-RU" sz="1400"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  <a:tr h="4972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uk-UA" sz="1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Середній бал</a:t>
                      </a:r>
                      <a:endParaRPr lang="uk-UA" sz="14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>
                          <a:solidFill>
                            <a:srgbClr val="FF0000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8,08</a:t>
                      </a:r>
                      <a:endParaRPr sz="1400" b="1">
                        <a:solidFill>
                          <a:srgbClr val="FF0000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</a:pPr>
                      <a:r>
                        <a:rPr sz="1400" b="1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8,</a:t>
                      </a:r>
                      <a:r>
                        <a:rPr lang="uk-UA" sz="1400" b="1" dirty="0">
                          <a:solidFill>
                            <a:schemeClr val="tx1"/>
                          </a:solidFill>
                          <a:latin typeface="Times New Roman" panose="02020603050405020304"/>
                          <a:ea typeface="Calibri" panose="020F0502020204030204"/>
                        </a:rPr>
                        <a:t>14</a:t>
                      </a:r>
                      <a:endParaRPr lang="uk-UA" sz="1400" b="1" dirty="0">
                        <a:solidFill>
                          <a:schemeClr val="tx1"/>
                        </a:solidFill>
                        <a:latin typeface="Times New Roman" panose="02020603050405020304"/>
                        <a:ea typeface="Calibri" panose="020F0502020204030204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Business Cooperate">
  <a:themeElements>
    <a:clrScheme name="Business Cooper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siness Cooperate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usiness Cooper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siness Cooper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siness Cooper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6123</Words>
  <Application>WPS Presentation</Application>
  <PresentationFormat>Экран (4:3)</PresentationFormat>
  <Paragraphs>635</Paragraphs>
  <Slides>12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22" baseType="lpstr">
      <vt:lpstr>Arial</vt:lpstr>
      <vt:lpstr>SimSun</vt:lpstr>
      <vt:lpstr>Wingdings</vt:lpstr>
      <vt:lpstr>Times New Roman</vt:lpstr>
      <vt:lpstr>Calibri</vt:lpstr>
      <vt:lpstr>Times New Roman</vt:lpstr>
      <vt:lpstr>Calibri</vt:lpstr>
      <vt:lpstr>Microsoft YaHei</vt:lpstr>
      <vt:lpstr>Arial Unicode MS</vt:lpstr>
      <vt:lpstr>Business Cooperate</vt:lpstr>
      <vt:lpstr>Результати моніторингу рівня засвоєння вихованцями молодших груп  Андріївського ЗДО (ясла-садок) вимог за освітніми напрямами БКДО</vt:lpstr>
      <vt:lpstr>Результати моніторингу рівня засвоєння вихованцями молодших груп  Андріївського ЗДО (ясла-садок) вимог за освітніми напрямами БКДО</vt:lpstr>
      <vt:lpstr>Результати моніторингу рівня засвоєння вихованцями молодших груп  Андріївського ЗДО (ясла-садок) вимог за освітніми напрямами БКДО</vt:lpstr>
      <vt:lpstr>PowerPoint 演示文稿</vt:lpstr>
      <vt:lpstr>Результати моніторингу рівня засвоєння вихованцями середніх груп  Андріївського ЗДО (ясла-садок) вимог за освітніми напрямами БКДО</vt:lpstr>
      <vt:lpstr>Результати моніторингу рівня засвоєння вихованцями середніх груп  Андріївського ЗДО (ясла-садок) вимог за освітніми напрямами БКДО</vt:lpstr>
      <vt:lpstr>Результати моніторингу рівня засвоєння вихованцями середніх груп  Андріївського ЗДО (ясла-садок) вимог за освітніми напрямами БКДО</vt:lpstr>
      <vt:lpstr>PowerPoint 演示文稿</vt:lpstr>
      <vt:lpstr>Результати моніторингу рівня засвоєння вихованцями старших груп Андріївського ЗДО (ясла-садок) вимог за освітніми напрямами БКДО</vt:lpstr>
      <vt:lpstr>Результати моніторингу рівня засвоєння вихованцями старших груп Андріївського ЗДО (ясла-садок) вимог за освітніми напрямами БКДО</vt:lpstr>
      <vt:lpstr>Результати моніторингу рівня засвоєння вихованцями старших груп Андріївського ЗДО (ясла-садок) вимог за освітніми напрямами БКДО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Тетяна Курочка</cp:lastModifiedBy>
  <cp:revision>131</cp:revision>
  <cp:lastPrinted>2023-02-14T14:01:00Z</cp:lastPrinted>
  <dcterms:created xsi:type="dcterms:W3CDTF">2018-10-02T08:27:00Z</dcterms:created>
  <dcterms:modified xsi:type="dcterms:W3CDTF">2026-01-05T12:15:28Z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01CAEBA3E9344EC1B6497B12C0CCE428_12</vt:lpwstr>
  </property>
  <property fmtid="{D5CDD505-2E9C-101B-9397-08002B2CF9AE}" pid="3" name="KSOProductBuildVer">
    <vt:lpwstr>1049-12.2.0.22549</vt:lpwstr>
  </property>
</Properties>
</file>