
<file path=[Content_Types].xml><?xml version="1.0" encoding="utf-8"?>
<Types xmlns="http://schemas.openxmlformats.org/package/2006/content-types">
  <Default Extension="jpeg" ContentType="image/jpeg"/>
  <Default Extension="JPG" ContentType="image/.jpg"/>
  <Default Extension="xlsx" ContentType="application/vnd.openxmlformats-officedocument.spreadsheetml.sheet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olors1.xml" ContentType="application/vnd.ms-office.chartcolorstyle+xml"/>
  <Override PartName="/ppt/charts/colors2.xml" ContentType="application/vnd.ms-office.chartcolorstyle+xml"/>
  <Override PartName="/ppt/charts/colors3.xml" ContentType="application/vnd.ms-office.chartcolorstyle+xml"/>
  <Override PartName="/ppt/charts/colors4.xml" ContentType="application/vnd.ms-office.chartcolorstyle+xml"/>
  <Override PartName="/ppt/charts/style1.xml" ContentType="application/vnd.ms-office.chartstyle+xml"/>
  <Override PartName="/ppt/charts/style2.xml" ContentType="application/vnd.ms-office.chartstyle+xml"/>
  <Override PartName="/ppt/charts/style3.xml" ContentType="application/vnd.ms-office.chartstyle+xml"/>
  <Override PartName="/ppt/charts/style4.xml" ContentType="application/vnd.ms-office.chartstyl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336" r:id="rId3"/>
    <p:sldId id="337" r:id="rId4"/>
    <p:sldId id="338" r:id="rId5"/>
    <p:sldId id="370" r:id="rId6"/>
    <p:sldId id="345" r:id="rId7"/>
    <p:sldId id="339" r:id="rId8"/>
    <p:sldId id="340" r:id="rId9"/>
    <p:sldId id="341" r:id="rId10"/>
    <p:sldId id="367" r:id="rId11"/>
    <p:sldId id="342" r:id="rId12"/>
    <p:sldId id="343" r:id="rId13"/>
    <p:sldId id="344" r:id="rId14"/>
    <p:sldId id="369" r:id="rId15"/>
    <p:sldId id="277" r:id="rId16"/>
  </p:sldIdLst>
  <p:sldSz cx="9144000" cy="6858000" type="screen4x3"/>
  <p:notesSz cx="6858000" cy="994537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24" userDrawn="1">
          <p15:clr>
            <a:srgbClr val="A4A3A4"/>
          </p15:clr>
        </p15:guide>
        <p15:guide id="2" pos="290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99"/>
    <a:srgbClr val="00CC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00" autoAdjust="0"/>
    <p:restoredTop sz="94628" autoAdjust="0"/>
  </p:normalViewPr>
  <p:slideViewPr>
    <p:cSldViewPr showGuides="1">
      <p:cViewPr varScale="1">
        <p:scale>
          <a:sx n="73" d="100"/>
          <a:sy n="73" d="100"/>
        </p:scale>
        <p:origin x="1608" y="66"/>
      </p:cViewPr>
      <p:guideLst>
        <p:guide orient="horz" pos="2224"/>
        <p:guide pos="290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notesMaster" Target="notesMasters/notesMaster1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package" Target="../embeddings/Workbook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package" Target="../embeddings/Workbook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ColorStyle" Target="colors3.xml"/><Relationship Id="rId2" Type="http://schemas.microsoft.com/office/2011/relationships/chartStyle" Target="style3.xml"/><Relationship Id="rId1" Type="http://schemas.openxmlformats.org/officeDocument/2006/relationships/package" Target="../embeddings/Workbook3.xlsx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ColorStyle" Target="colors4.xml"/><Relationship Id="rId2" Type="http://schemas.microsoft.com/office/2011/relationships/chartStyle" Target="style4.xml"/><Relationship Id="rId1" Type="http://schemas.openxmlformats.org/officeDocument/2006/relationships/package" Target="../embeddings/Workbook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 defTabSz="914400">
              <a:defRPr lang="ru-RU" sz="14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uk-UA" altLang="ru-RU"/>
              <a:t>Порівняльний моніторинг за І - ІІ півріччя 2024/2025 н.р.</a:t>
            </a:r>
            <a:endParaRPr lang="uk-UA" altLang="ru-RU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300200617283951"/>
          <c:y val="0.10690984438008"/>
          <c:w val="0.600108024691358"/>
          <c:h val="0.81043835311954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І півріччя</c:v>
                </c:pt>
              </c:strCache>
            </c:strRef>
          </c:tx>
          <c:spPr>
            <a:gradFill>
              <a:gsLst>
                <a:gs pos="100000">
                  <a:schemeClr val="accent1"/>
                </a:gs>
                <a:gs pos="0">
                  <a:schemeClr val="accent1">
                    <a:hueOff val="-1670000"/>
                  </a:schemeClr>
                </a:gs>
              </a:gsLst>
              <a:lin ang="10800000" scaled="0"/>
            </a:gradFill>
            <a:ln>
              <a:gradFill>
                <a:gsLst>
                  <a:gs pos="100000">
                    <a:schemeClr val="accent1">
                      <a:lumMod val="75000"/>
                    </a:schemeClr>
                  </a:gs>
                  <a:gs pos="0">
                    <a:schemeClr val="accent1">
                      <a:lumMod val="75000"/>
                      <a:hueOff val="-1670000"/>
                    </a:schemeClr>
                  </a:gs>
                </a:gsLst>
                <a:lin ang="10800000" scaled="0"/>
              </a:gra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ru-RU" sz="10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Дитина у світі мистецтва</c:v>
                </c:pt>
                <c:pt idx="1">
                  <c:v>Мовлення дитини</c:v>
                </c:pt>
                <c:pt idx="2">
                  <c:v>Дитина в соціумі</c:v>
                </c:pt>
                <c:pt idx="3">
                  <c:v>Гра дитини</c:v>
                </c:pt>
                <c:pt idx="4">
                  <c:v>Дитина в природному довкіллі</c:v>
                </c:pt>
                <c:pt idx="5">
                  <c:v>Дитина в сенсорно-пізнавальному просторі</c:v>
                </c:pt>
                <c:pt idx="6">
                  <c:v>Особистість дитини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5.65</c:v>
                </c:pt>
                <c:pt idx="1">
                  <c:v>5.61</c:v>
                </c:pt>
                <c:pt idx="2">
                  <c:v>5.92</c:v>
                </c:pt>
                <c:pt idx="3">
                  <c:v>6.34</c:v>
                </c:pt>
                <c:pt idx="4">
                  <c:v>5.94</c:v>
                </c:pt>
                <c:pt idx="5">
                  <c:v>6.03</c:v>
                </c:pt>
                <c:pt idx="6">
                  <c:v>6.92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ІІ півріччя</c:v>
                </c:pt>
              </c:strCache>
            </c:strRef>
          </c:tx>
          <c:spPr>
            <a:gradFill>
              <a:gsLst>
                <a:gs pos="100000">
                  <a:schemeClr val="accent2"/>
                </a:gs>
                <a:gs pos="0">
                  <a:schemeClr val="accent2">
                    <a:hueOff val="-1670000"/>
                  </a:schemeClr>
                </a:gs>
              </a:gsLst>
              <a:lin ang="10800000" scaled="0"/>
            </a:gradFill>
            <a:ln>
              <a:gradFill>
                <a:gsLst>
                  <a:gs pos="100000">
                    <a:schemeClr val="accent2">
                      <a:lumMod val="75000"/>
                    </a:schemeClr>
                  </a:gs>
                  <a:gs pos="0">
                    <a:schemeClr val="accent2">
                      <a:lumMod val="75000"/>
                      <a:hueOff val="-1670000"/>
                    </a:schemeClr>
                  </a:gs>
                </a:gsLst>
                <a:lin ang="10800000" scaled="0"/>
              </a:gra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ru-RU" sz="10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Дитина у світі мистецтва</c:v>
                </c:pt>
                <c:pt idx="1">
                  <c:v>Мовлення дитини</c:v>
                </c:pt>
                <c:pt idx="2">
                  <c:v>Дитина в соціумі</c:v>
                </c:pt>
                <c:pt idx="3">
                  <c:v>Гра дитини</c:v>
                </c:pt>
                <c:pt idx="4">
                  <c:v>Дитина в природному довкіллі</c:v>
                </c:pt>
                <c:pt idx="5">
                  <c:v>Дитина в сенсорно-пізнавальному просторі</c:v>
                </c:pt>
                <c:pt idx="6">
                  <c:v>Особистість дитини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7.62</c:v>
                </c:pt>
                <c:pt idx="1">
                  <c:v>7.95</c:v>
                </c:pt>
                <c:pt idx="2">
                  <c:v>8.21</c:v>
                </c:pt>
                <c:pt idx="3">
                  <c:v>8.64</c:v>
                </c:pt>
                <c:pt idx="4">
                  <c:v>8.05</c:v>
                </c:pt>
                <c:pt idx="5">
                  <c:v>7.78</c:v>
                </c:pt>
                <c:pt idx="6">
                  <c:v>8.11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Ряды 3</c:v>
                </c:pt>
              </c:strCache>
            </c:strRef>
          </c:tx>
          <c:spPr>
            <a:gradFill>
              <a:gsLst>
                <a:gs pos="100000">
                  <a:schemeClr val="accent3"/>
                </a:gs>
                <a:gs pos="0">
                  <a:schemeClr val="accent3">
                    <a:hueOff val="-1670000"/>
                  </a:schemeClr>
                </a:gs>
              </a:gsLst>
              <a:lin ang="10800000" scaled="0"/>
            </a:gradFill>
            <a:ln>
              <a:gradFill>
                <a:gsLst>
                  <a:gs pos="100000">
                    <a:schemeClr val="accent3">
                      <a:lumMod val="75000"/>
                    </a:schemeClr>
                  </a:gs>
                  <a:gs pos="0">
                    <a:schemeClr val="accent3">
                      <a:lumMod val="75000"/>
                      <a:hueOff val="-1670000"/>
                    </a:schemeClr>
                  </a:gs>
                </a:gsLst>
                <a:lin ang="10800000" scaled="0"/>
              </a:gra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ru-RU" sz="10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Дитина у світі мистецтва</c:v>
                </c:pt>
                <c:pt idx="1">
                  <c:v>Мовлення дитини</c:v>
                </c:pt>
                <c:pt idx="2">
                  <c:v>Дитина в соціумі</c:v>
                </c:pt>
                <c:pt idx="3">
                  <c:v>Гра дитини</c:v>
                </c:pt>
                <c:pt idx="4">
                  <c:v>Дитина в природному довкіллі</c:v>
                </c:pt>
                <c:pt idx="5">
                  <c:v>Дитина в сенсорно-пізнавальному просторі</c:v>
                </c:pt>
                <c:pt idx="6">
                  <c:v>Особистість дитини</c:v>
                </c:pt>
              </c:strCache>
            </c:strRef>
          </c:cat>
          <c:val>
            <c:numRef>
              <c:f>Sheet1!$D$2:$D$9</c:f>
              <c:numCache>
                <c:formatCode>General</c:formatCode>
                <c:ptCount val="8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40"/>
        <c:overlap val="-40"/>
        <c:axId val="526912236"/>
        <c:axId val="288000429"/>
      </c:barChart>
      <c:catAx>
        <c:axId val="526912236"/>
        <c:scaling>
          <c:orientation val="minMax"/>
        </c:scaling>
        <c:delete val="0"/>
        <c:axPos val="l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ru-RU"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288000429"/>
        <c:crosses val="autoZero"/>
        <c:auto val="1"/>
        <c:lblAlgn val="ctr"/>
        <c:lblOffset val="100"/>
        <c:noMultiLvlLbl val="0"/>
      </c:catAx>
      <c:valAx>
        <c:axId val="288000429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lt1">
                  <a:lumMod val="902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ru-RU"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5269122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egendEntry>
        <c:idx val="0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>
            <a:defRPr lang="ru-RU"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</a:p>
      </c:txPr>
    </c:legend>
    <c:plotVisOnly val="1"/>
    <c:dispBlanksAs val="gap"/>
    <c:showDLblsOverMax val="0"/>
    <c:extLst>
      <c:ext uri="{0b15fc19-7d7d-44ad-8c2d-2c3a37ce22c3}">
        <chartProps xmlns="https://web.wps.cn/et/2018/main" chartId="{fad3d8ab-dc49-44f7-8c5f-811c22a52d8a}"/>
      </c:ext>
    </c:extLst>
  </c:chart>
  <c:spPr>
    <a:solidFill>
      <a:schemeClr val="lt1">
        <a:lumMod val="96000"/>
      </a:scheme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lang="ru-RU"/>
      </a:pPr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ru-RU"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err="1"/>
              <a:t>Результати</a:t>
            </a:r>
            <a:r>
              <a:rPr lang="ru-RU" baseline="0" dirty="0"/>
              <a:t> </a:t>
            </a:r>
            <a:r>
              <a:rPr lang="ru-RU" baseline="0" dirty="0" err="1"/>
              <a:t>моніторингу</a:t>
            </a:r>
            <a:r>
              <a:rPr lang="ru-RU" baseline="0" dirty="0"/>
              <a:t> </a:t>
            </a:r>
            <a:r>
              <a:rPr lang="ru-RU" baseline="0" dirty="0" err="1"/>
              <a:t>рівня</a:t>
            </a:r>
            <a:r>
              <a:rPr lang="ru-RU" baseline="0" dirty="0"/>
              <a:t> </a:t>
            </a:r>
            <a:r>
              <a:rPr lang="ru-RU" baseline="0" dirty="0" err="1"/>
              <a:t>засвоєння</a:t>
            </a:r>
            <a:r>
              <a:rPr lang="ru-RU" baseline="0" dirty="0"/>
              <a:t> </a:t>
            </a:r>
            <a:r>
              <a:rPr lang="ru-RU" baseline="0" dirty="0" err="1"/>
              <a:t>вихованцями</a:t>
            </a:r>
            <a:r>
              <a:rPr lang="ru-RU" baseline="0" dirty="0"/>
              <a:t> </a:t>
            </a:r>
            <a:r>
              <a:rPr lang="ru-RU" baseline="0" dirty="0" err="1"/>
              <a:t>молодших</a:t>
            </a:r>
            <a:r>
              <a:rPr lang="ru-RU" baseline="0" dirty="0"/>
              <a:t> </a:t>
            </a:r>
            <a:r>
              <a:rPr lang="ru-RU" baseline="0" dirty="0" err="1"/>
              <a:t>груп</a:t>
            </a:r>
            <a:r>
              <a:rPr lang="ru-RU" baseline="0" dirty="0"/>
              <a:t> </a:t>
            </a:r>
            <a:r>
              <a:rPr lang="ru-RU" baseline="0" dirty="0" err="1"/>
              <a:t>Андріївського</a:t>
            </a:r>
            <a:r>
              <a:rPr lang="ru-RU" baseline="0" dirty="0"/>
              <a:t> ЗДО (</a:t>
            </a:r>
            <a:r>
              <a:rPr lang="ru-RU" baseline="0" dirty="0" err="1"/>
              <a:t>ясла</a:t>
            </a:r>
            <a:r>
              <a:rPr lang="ru-RU" baseline="0" dirty="0"/>
              <a:t>-садок)</a:t>
            </a:r>
            <a:endParaRPr lang="ru-RU" baseline="0" dirty="0"/>
          </a:p>
          <a:p>
            <a:pPr>
              <a:defRPr lang="ru-RU"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aseline="0" dirty="0"/>
              <a:t> </a:t>
            </a:r>
            <a:r>
              <a:rPr lang="ru-RU" baseline="0" dirty="0" err="1"/>
              <a:t>вимог</a:t>
            </a:r>
            <a:r>
              <a:rPr lang="ru-RU" baseline="0" dirty="0"/>
              <a:t> за </a:t>
            </a:r>
            <a:r>
              <a:rPr lang="ru-RU" baseline="0" dirty="0" err="1"/>
              <a:t>освітніми</a:t>
            </a:r>
            <a:r>
              <a:rPr lang="ru-RU" baseline="0" dirty="0"/>
              <a:t> </a:t>
            </a:r>
            <a:r>
              <a:rPr lang="ru-RU" baseline="0" dirty="0" err="1"/>
              <a:t>напрямами</a:t>
            </a:r>
            <a:r>
              <a:rPr lang="ru-RU" baseline="0" dirty="0"/>
              <a:t> БКДО</a:t>
            </a:r>
            <a:endParaRPr lang="ru-RU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ru-RU" sz="900" b="1" i="0" u="none" strike="noStrike" kern="1200" baseline="0">
                    <a:solidFill>
                      <a:schemeClr val="accent1">
                        <a:lumMod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Дитна у світі мистецтва</c:v>
                </c:pt>
                <c:pt idx="1">
                  <c:v>Мовлення дитини</c:v>
                </c:pt>
                <c:pt idx="2">
                  <c:v>Дитина в соціумі</c:v>
                </c:pt>
                <c:pt idx="3">
                  <c:v>Гра дитини</c:v>
                </c:pt>
                <c:pt idx="4">
                  <c:v>Дитина в природному довкіллі</c:v>
                </c:pt>
                <c:pt idx="5">
                  <c:v>дитина в сенсорно-пізнавальному просторі</c:v>
                </c:pt>
                <c:pt idx="6">
                  <c:v>Особистість дитини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5.65</c:v>
                </c:pt>
                <c:pt idx="1">
                  <c:v>5.61</c:v>
                </c:pt>
                <c:pt idx="2">
                  <c:v>5.92</c:v>
                </c:pt>
                <c:pt idx="3">
                  <c:v>6.34</c:v>
                </c:pt>
                <c:pt idx="4">
                  <c:v>5.94</c:v>
                </c:pt>
                <c:pt idx="5">
                  <c:v>6.03</c:v>
                </c:pt>
                <c:pt idx="6">
                  <c:v>6.92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2072077824"/>
        <c:axId val="2072064224"/>
      </c:barChart>
      <c:catAx>
        <c:axId val="20720778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ru-RU"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2072064224"/>
        <c:crosses val="autoZero"/>
        <c:auto val="1"/>
        <c:lblAlgn val="ctr"/>
        <c:lblOffset val="100"/>
        <c:noMultiLvlLbl val="0"/>
      </c:catAx>
      <c:valAx>
        <c:axId val="2072064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ru-RU"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20720778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ru-RU"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</a:p>
      </c:txPr>
    </c:legend>
    <c:plotVisOnly val="1"/>
    <c:dispBlanksAs val="gap"/>
    <c:showDLblsOverMax val="0"/>
    <c:extLst>
      <c:ext uri="{0b15fc19-7d7d-44ad-8c2d-2c3a37ce22c3}">
        <chartProps xmlns="https://web.wps.cn/et/2018/main" chartId="{3b5eaed2-ad3e-4ca5-a252-ff229792cb4e}"/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lang="ru-RU"/>
      </a:pPr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 defTabSz="914400">
              <a:defRPr lang="ru-RU" sz="14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uk-UA" altLang="ru-RU"/>
              <a:t>Порівняльний моніторинг за І - ІІ півріччя 2024/2025 н.р.</a:t>
            </a:r>
            <a:endParaRPr lang="uk-UA" altLang="ru-RU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І півріччя</c:v>
                </c:pt>
              </c:strCache>
            </c:strRef>
          </c:tx>
          <c:spPr>
            <a:gradFill>
              <a:gsLst>
                <a:gs pos="100000">
                  <a:schemeClr val="accent1"/>
                </a:gs>
                <a:gs pos="0">
                  <a:schemeClr val="accent1">
                    <a:hueOff val="-1670000"/>
                  </a:schemeClr>
                </a:gs>
              </a:gsLst>
              <a:lin ang="10800000" scaled="0"/>
            </a:gradFill>
            <a:ln>
              <a:gradFill>
                <a:gsLst>
                  <a:gs pos="100000">
                    <a:schemeClr val="accent1">
                      <a:lumMod val="75000"/>
                    </a:schemeClr>
                  </a:gs>
                  <a:gs pos="0">
                    <a:schemeClr val="accent1">
                      <a:lumMod val="75000"/>
                      <a:hueOff val="-1670000"/>
                    </a:schemeClr>
                  </a:gs>
                </a:gsLst>
                <a:lin ang="10800000" scaled="0"/>
              </a:gra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ru-RU" sz="10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Дитина у світі мистецтва</c:v>
                </c:pt>
                <c:pt idx="1">
                  <c:v>Мовлення дитини</c:v>
                </c:pt>
                <c:pt idx="2">
                  <c:v>Дитина в соціумі</c:v>
                </c:pt>
                <c:pt idx="3">
                  <c:v>Гра дитини</c:v>
                </c:pt>
                <c:pt idx="4">
                  <c:v>Дитина в природному довкіллі</c:v>
                </c:pt>
                <c:pt idx="5">
                  <c:v>Дитина в сенсорно-пізнавальному просторі</c:v>
                </c:pt>
                <c:pt idx="6">
                  <c:v>Особистість дитини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6.56</c:v>
                </c:pt>
                <c:pt idx="1">
                  <c:v>6.69</c:v>
                </c:pt>
                <c:pt idx="2">
                  <c:v>6.97</c:v>
                </c:pt>
                <c:pt idx="3">
                  <c:v>7.53</c:v>
                </c:pt>
                <c:pt idx="4">
                  <c:v>6.96</c:v>
                </c:pt>
                <c:pt idx="5">
                  <c:v>7.3</c:v>
                </c:pt>
                <c:pt idx="6">
                  <c:v>7.47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ІІ півріччя</c:v>
                </c:pt>
              </c:strCache>
            </c:strRef>
          </c:tx>
          <c:spPr>
            <a:gradFill>
              <a:gsLst>
                <a:gs pos="100000">
                  <a:schemeClr val="accent2"/>
                </a:gs>
                <a:gs pos="0">
                  <a:schemeClr val="accent2">
                    <a:hueOff val="-1670000"/>
                  </a:schemeClr>
                </a:gs>
              </a:gsLst>
              <a:lin ang="10800000" scaled="0"/>
            </a:gradFill>
            <a:ln>
              <a:gradFill>
                <a:gsLst>
                  <a:gs pos="100000">
                    <a:schemeClr val="accent2">
                      <a:lumMod val="75000"/>
                    </a:schemeClr>
                  </a:gs>
                  <a:gs pos="0">
                    <a:schemeClr val="accent2">
                      <a:lumMod val="75000"/>
                      <a:hueOff val="-1670000"/>
                    </a:schemeClr>
                  </a:gs>
                </a:gsLst>
                <a:lin ang="10800000" scaled="0"/>
              </a:gra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ru-RU" sz="10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Дитина у світі мистецтва</c:v>
                </c:pt>
                <c:pt idx="1">
                  <c:v>Мовлення дитини</c:v>
                </c:pt>
                <c:pt idx="2">
                  <c:v>Дитина в соціумі</c:v>
                </c:pt>
                <c:pt idx="3">
                  <c:v>Гра дитини</c:v>
                </c:pt>
                <c:pt idx="4">
                  <c:v>Дитина в природному довкіллі</c:v>
                </c:pt>
                <c:pt idx="5">
                  <c:v>Дитина в сенсорно-пізнавальному просторі</c:v>
                </c:pt>
                <c:pt idx="6">
                  <c:v>Особистість дитини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7.3</c:v>
                </c:pt>
                <c:pt idx="1">
                  <c:v>7.4</c:v>
                </c:pt>
                <c:pt idx="2">
                  <c:v>7.6</c:v>
                </c:pt>
                <c:pt idx="3">
                  <c:v>8.21</c:v>
                </c:pt>
                <c:pt idx="4">
                  <c:v>7.59</c:v>
                </c:pt>
                <c:pt idx="5">
                  <c:v>7.85</c:v>
                </c:pt>
                <c:pt idx="6">
                  <c:v>7.97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Ряды 3</c:v>
                </c:pt>
              </c:strCache>
            </c:strRef>
          </c:tx>
          <c:spPr>
            <a:gradFill>
              <a:gsLst>
                <a:gs pos="100000">
                  <a:schemeClr val="accent3"/>
                </a:gs>
                <a:gs pos="0">
                  <a:schemeClr val="accent3">
                    <a:hueOff val="-1670000"/>
                  </a:schemeClr>
                </a:gs>
              </a:gsLst>
              <a:lin ang="10800000" scaled="0"/>
            </a:gradFill>
            <a:ln>
              <a:gradFill>
                <a:gsLst>
                  <a:gs pos="100000">
                    <a:schemeClr val="accent3">
                      <a:lumMod val="75000"/>
                    </a:schemeClr>
                  </a:gs>
                  <a:gs pos="0">
                    <a:schemeClr val="accent3">
                      <a:lumMod val="75000"/>
                      <a:hueOff val="-1670000"/>
                    </a:schemeClr>
                  </a:gs>
                </a:gsLst>
                <a:lin ang="10800000" scaled="0"/>
              </a:gra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ru-RU" sz="10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Дитина у світі мистецтва</c:v>
                </c:pt>
                <c:pt idx="1">
                  <c:v>Мовлення дитини</c:v>
                </c:pt>
                <c:pt idx="2">
                  <c:v>Дитина в соціумі</c:v>
                </c:pt>
                <c:pt idx="3">
                  <c:v>Гра дитини</c:v>
                </c:pt>
                <c:pt idx="4">
                  <c:v>Дитина в природному довкіллі</c:v>
                </c:pt>
                <c:pt idx="5">
                  <c:v>Дитина в сенсорно-пізнавальному просторі</c:v>
                </c:pt>
                <c:pt idx="6">
                  <c:v>Особистість дитини</c:v>
                </c:pt>
              </c:strCache>
            </c:strRef>
          </c:cat>
          <c:val>
            <c:numRef>
              <c:f>Sheet1!$D$2:$D$9</c:f>
              <c:numCache>
                <c:formatCode>General</c:formatCode>
                <c:ptCount val="8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40"/>
        <c:overlap val="-40"/>
        <c:axId val="526912236"/>
        <c:axId val="288000429"/>
      </c:barChart>
      <c:catAx>
        <c:axId val="526912236"/>
        <c:scaling>
          <c:orientation val="minMax"/>
        </c:scaling>
        <c:delete val="0"/>
        <c:axPos val="l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ru-RU"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288000429"/>
        <c:crosses val="autoZero"/>
        <c:auto val="1"/>
        <c:lblAlgn val="ctr"/>
        <c:lblOffset val="100"/>
        <c:noMultiLvlLbl val="0"/>
      </c:catAx>
      <c:valAx>
        <c:axId val="288000429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lt1">
                  <a:lumMod val="902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ru-RU"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5269122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egendEntry>
        <c:idx val="0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>
            <a:defRPr lang="ru-RU"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</a:p>
      </c:txPr>
    </c:legend>
    <c:plotVisOnly val="1"/>
    <c:dispBlanksAs val="gap"/>
    <c:showDLblsOverMax val="0"/>
    <c:extLst>
      <c:ext uri="{0b15fc19-7d7d-44ad-8c2d-2c3a37ce22c3}">
        <chartProps xmlns="https://web.wps.cn/et/2018/main" chartId="{fad3d8ab-dc49-44f7-8c5f-811c22a52d8a}"/>
      </c:ext>
    </c:extLst>
  </c:chart>
  <c:spPr>
    <a:solidFill>
      <a:schemeClr val="lt1">
        <a:lumMod val="96000"/>
      </a:scheme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lang="ru-RU"/>
      </a:pPr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 defTabSz="914400">
              <a:defRPr lang="ru-RU" sz="14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uk-UA" altLang="ru-RU"/>
              <a:t>Порівняльний моніторинг за І - ІІ півріччя 2024/2025 н.р.</a:t>
            </a:r>
            <a:endParaRPr lang="uk-UA" altLang="ru-RU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І півріччя</c:v>
                </c:pt>
              </c:strCache>
            </c:strRef>
          </c:tx>
          <c:spPr>
            <a:gradFill>
              <a:gsLst>
                <a:gs pos="100000">
                  <a:schemeClr val="accent1"/>
                </a:gs>
                <a:gs pos="0">
                  <a:schemeClr val="accent1">
                    <a:hueOff val="-1670000"/>
                  </a:schemeClr>
                </a:gs>
              </a:gsLst>
              <a:lin ang="10800000" scaled="0"/>
            </a:gradFill>
            <a:ln>
              <a:gradFill>
                <a:gsLst>
                  <a:gs pos="100000">
                    <a:schemeClr val="accent1">
                      <a:lumMod val="75000"/>
                    </a:schemeClr>
                  </a:gs>
                  <a:gs pos="0">
                    <a:schemeClr val="accent1">
                      <a:lumMod val="75000"/>
                      <a:hueOff val="-1670000"/>
                    </a:schemeClr>
                  </a:gs>
                </a:gsLst>
                <a:lin ang="10800000" scaled="0"/>
              </a:gra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ru-RU" sz="10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Дитина у світі мистецтва</c:v>
                </c:pt>
                <c:pt idx="1">
                  <c:v>Мовлення дитини</c:v>
                </c:pt>
                <c:pt idx="2">
                  <c:v>Дитина в соціумі</c:v>
                </c:pt>
                <c:pt idx="3">
                  <c:v>Гра дитини</c:v>
                </c:pt>
                <c:pt idx="4">
                  <c:v>Дитина в природному довкіллі</c:v>
                </c:pt>
                <c:pt idx="5">
                  <c:v>Дитина в сенсорно-пізнавальному просторі</c:v>
                </c:pt>
                <c:pt idx="6">
                  <c:v>Особистість дитини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7.8</c:v>
                </c:pt>
                <c:pt idx="1">
                  <c:v>7.85</c:v>
                </c:pt>
                <c:pt idx="2">
                  <c:v>8.19</c:v>
                </c:pt>
                <c:pt idx="3">
                  <c:v>8.36</c:v>
                </c:pt>
                <c:pt idx="4">
                  <c:v>8.13</c:v>
                </c:pt>
                <c:pt idx="5">
                  <c:v>8</c:v>
                </c:pt>
                <c:pt idx="6">
                  <c:v>8.23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ІІ півріччя</c:v>
                </c:pt>
              </c:strCache>
            </c:strRef>
          </c:tx>
          <c:spPr>
            <a:gradFill>
              <a:gsLst>
                <a:gs pos="100000">
                  <a:schemeClr val="accent2"/>
                </a:gs>
                <a:gs pos="0">
                  <a:schemeClr val="accent2">
                    <a:hueOff val="-1670000"/>
                  </a:schemeClr>
                </a:gs>
              </a:gsLst>
              <a:lin ang="10800000" scaled="0"/>
            </a:gradFill>
            <a:ln>
              <a:gradFill>
                <a:gsLst>
                  <a:gs pos="100000">
                    <a:schemeClr val="accent2">
                      <a:lumMod val="75000"/>
                    </a:schemeClr>
                  </a:gs>
                  <a:gs pos="0">
                    <a:schemeClr val="accent2">
                      <a:lumMod val="75000"/>
                      <a:hueOff val="-1670000"/>
                    </a:schemeClr>
                  </a:gs>
                </a:gsLst>
                <a:lin ang="10800000" scaled="0"/>
              </a:gra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ru-RU" sz="10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Дитина у світі мистецтва</c:v>
                </c:pt>
                <c:pt idx="1">
                  <c:v>Мовлення дитини</c:v>
                </c:pt>
                <c:pt idx="2">
                  <c:v>Дитина в соціумі</c:v>
                </c:pt>
                <c:pt idx="3">
                  <c:v>Гра дитини</c:v>
                </c:pt>
                <c:pt idx="4">
                  <c:v>Дитина в природному довкіллі</c:v>
                </c:pt>
                <c:pt idx="5">
                  <c:v>Дитина в сенсорно-пізнавальному просторі</c:v>
                </c:pt>
                <c:pt idx="6">
                  <c:v>Особистість дитини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8.4</c:v>
                </c:pt>
                <c:pt idx="1">
                  <c:v>8.48</c:v>
                </c:pt>
                <c:pt idx="2">
                  <c:v>8.87</c:v>
                </c:pt>
                <c:pt idx="3">
                  <c:v>9.14</c:v>
                </c:pt>
                <c:pt idx="4">
                  <c:v>8.87</c:v>
                </c:pt>
                <c:pt idx="5">
                  <c:v>8.75</c:v>
                </c:pt>
                <c:pt idx="6">
                  <c:v>8.9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Ряды 3</c:v>
                </c:pt>
              </c:strCache>
            </c:strRef>
          </c:tx>
          <c:spPr>
            <a:gradFill>
              <a:gsLst>
                <a:gs pos="100000">
                  <a:schemeClr val="accent3"/>
                </a:gs>
                <a:gs pos="0">
                  <a:schemeClr val="accent3">
                    <a:hueOff val="-1670000"/>
                  </a:schemeClr>
                </a:gs>
              </a:gsLst>
              <a:lin ang="10800000" scaled="0"/>
            </a:gradFill>
            <a:ln>
              <a:gradFill>
                <a:gsLst>
                  <a:gs pos="100000">
                    <a:schemeClr val="accent3">
                      <a:lumMod val="75000"/>
                    </a:schemeClr>
                  </a:gs>
                  <a:gs pos="0">
                    <a:schemeClr val="accent3">
                      <a:lumMod val="75000"/>
                      <a:hueOff val="-1670000"/>
                    </a:schemeClr>
                  </a:gs>
                </a:gsLst>
                <a:lin ang="10800000" scaled="0"/>
              </a:gra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ru-RU" sz="10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Дитина у світі мистецтва</c:v>
                </c:pt>
                <c:pt idx="1">
                  <c:v>Мовлення дитини</c:v>
                </c:pt>
                <c:pt idx="2">
                  <c:v>Дитина в соціумі</c:v>
                </c:pt>
                <c:pt idx="3">
                  <c:v>Гра дитини</c:v>
                </c:pt>
                <c:pt idx="4">
                  <c:v>Дитина в природному довкіллі</c:v>
                </c:pt>
                <c:pt idx="5">
                  <c:v>Дитина в сенсорно-пізнавальному просторі</c:v>
                </c:pt>
                <c:pt idx="6">
                  <c:v>Особистість дитини</c:v>
                </c:pt>
              </c:strCache>
            </c:strRef>
          </c:cat>
          <c:val>
            <c:numRef>
              <c:f>Sheet1!$D$2:$D$9</c:f>
              <c:numCache>
                <c:formatCode>General</c:formatCode>
                <c:ptCount val="8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40"/>
        <c:overlap val="-40"/>
        <c:axId val="526912236"/>
        <c:axId val="288000429"/>
      </c:barChart>
      <c:catAx>
        <c:axId val="526912236"/>
        <c:scaling>
          <c:orientation val="minMax"/>
        </c:scaling>
        <c:delete val="0"/>
        <c:axPos val="l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ru-RU"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288000429"/>
        <c:crosses val="autoZero"/>
        <c:auto val="1"/>
        <c:lblAlgn val="ctr"/>
        <c:lblOffset val="100"/>
        <c:noMultiLvlLbl val="0"/>
      </c:catAx>
      <c:valAx>
        <c:axId val="288000429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lt1">
                  <a:lumMod val="902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ru-RU"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5269122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egendEntry>
        <c:idx val="0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>
            <a:defRPr lang="ru-RU"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</a:p>
      </c:txPr>
    </c:legend>
    <c:plotVisOnly val="1"/>
    <c:dispBlanksAs val="gap"/>
    <c:showDLblsOverMax val="0"/>
    <c:extLst>
      <c:ext uri="{0b15fc19-7d7d-44ad-8c2d-2c3a37ce22c3}">
        <chartProps xmlns="https://web.wps.cn/et/2018/main" chartId="{fad3d8ab-dc49-44f7-8c5f-811c22a52d8a}"/>
      </c:ext>
    </c:extLst>
  </c:chart>
  <c:spPr>
    <a:solidFill>
      <a:schemeClr val="lt1">
        <a:lumMod val="96000"/>
      </a:scheme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lang="ru-RU"/>
      </a:pPr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126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lt1">
          <a:lumMod val="96000"/>
        </a:schemeClr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0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0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100000">
            <a:schemeClr val="phClr"/>
          </a:gs>
          <a:gs pos="0">
            <a:schemeClr val="phClr">
              <a:hueOff val="-1670000"/>
            </a:schemeClr>
          </a:gs>
        </a:gsLst>
        <a:lin ang="10800000" scaled="0"/>
      </a:gradFill>
      <a:ln>
        <a:gradFill>
          <a:gsLst>
            <a:gs pos="100000">
              <a:schemeClr val="phClr">
                <a:lumMod val="75000"/>
              </a:schemeClr>
            </a:gs>
            <a:gs pos="0">
              <a:schemeClr val="phClr">
                <a:lumMod val="75000"/>
                <a:hueOff val="-1670000"/>
              </a:schemeClr>
            </a:gs>
          </a:gsLst>
          <a:lin ang="10800000" scaled="0"/>
        </a:gradFill>
      </a:ln>
      <a:effectLst/>
    </cs:spPr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02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75000"/>
            <a:lumOff val="25000"/>
          </a:schemeClr>
        </a:solidFill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400" b="1" kern="120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10126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lt1">
          <a:lumMod val="96000"/>
        </a:schemeClr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0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0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100000">
            <a:schemeClr val="phClr"/>
          </a:gs>
          <a:gs pos="0">
            <a:schemeClr val="phClr">
              <a:hueOff val="-1670000"/>
            </a:schemeClr>
          </a:gs>
        </a:gsLst>
        <a:lin ang="10800000" scaled="0"/>
      </a:gradFill>
      <a:ln>
        <a:gradFill>
          <a:gsLst>
            <a:gs pos="100000">
              <a:schemeClr val="phClr">
                <a:lumMod val="75000"/>
              </a:schemeClr>
            </a:gs>
            <a:gs pos="0">
              <a:schemeClr val="phClr">
                <a:lumMod val="75000"/>
                <a:hueOff val="-1670000"/>
              </a:schemeClr>
            </a:gs>
          </a:gsLst>
          <a:lin ang="10800000" scaled="0"/>
        </a:gradFill>
      </a:ln>
      <a:effectLst/>
    </cs:spPr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02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75000"/>
            <a:lumOff val="25000"/>
          </a:schemeClr>
        </a:solidFill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400" b="1" kern="120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10126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lt1">
          <a:lumMod val="96000"/>
        </a:schemeClr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0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0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100000">
            <a:schemeClr val="phClr"/>
          </a:gs>
          <a:gs pos="0">
            <a:schemeClr val="phClr">
              <a:hueOff val="-1670000"/>
            </a:schemeClr>
          </a:gs>
        </a:gsLst>
        <a:lin ang="10800000" scaled="0"/>
      </a:gradFill>
      <a:ln>
        <a:gradFill>
          <a:gsLst>
            <a:gs pos="100000">
              <a:schemeClr val="phClr">
                <a:lumMod val="75000"/>
              </a:schemeClr>
            </a:gs>
            <a:gs pos="0">
              <a:schemeClr val="phClr">
                <a:lumMod val="75000"/>
                <a:hueOff val="-1670000"/>
              </a:schemeClr>
            </a:gs>
          </a:gsLst>
          <a:lin ang="10800000" scaled="0"/>
        </a:gradFill>
      </a:ln>
      <a:effectLst/>
    </cs:spPr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02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75000"/>
            <a:lumOff val="25000"/>
          </a:schemeClr>
        </a:solidFill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400" b="1" kern="120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91080-555D-4A68-BA2B-F96E06F576F6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43013"/>
            <a:ext cx="447675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86362"/>
            <a:ext cx="5486400" cy="39161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6D44C-0C8E-46E0-AE74-E644CE06FDCA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PhAnim="0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关系图"/>
          <p:cNvPicPr>
            <a:picLocks noChangeAspect="1"/>
          </p:cNvPicPr>
          <p:nvPr/>
        </p:nvPicPr>
        <p:blipFill>
          <a:blip r:embed="rId2"/>
          <a:srcRect r="2528" b="10909"/>
          <a:stretch>
            <a:fillRect/>
          </a:stretch>
        </p:blipFill>
        <p:spPr>
          <a:xfrm>
            <a:off x="179388" y="692150"/>
            <a:ext cx="8913812" cy="61102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1588" y="549275"/>
            <a:ext cx="9144000" cy="1511300"/>
          </a:xfrm>
          <a:prstGeom prst="rect">
            <a:avLst/>
          </a:prstGeom>
          <a:gradFill rotWithShape="0">
            <a:gsLst>
              <a:gs pos="0">
                <a:schemeClr val="bg2">
                  <a:gamma/>
                  <a:tint val="0"/>
                  <a:invGamma/>
                </a:schemeClr>
              </a:gs>
              <a:gs pos="100000">
                <a:schemeClr val="bg2">
                  <a:alpha val="53999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08175" y="2492375"/>
            <a:ext cx="5545138" cy="1222375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ctrTitle"/>
          </p:nvPr>
        </p:nvSpPr>
        <p:spPr>
          <a:xfrm>
            <a:off x="755650" y="620713"/>
            <a:ext cx="7772400" cy="1470025"/>
          </a:xfrm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12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3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ldLvl="0" animBg="1"/>
    </p:bldLst>
  </p:timing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Замещающая 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8" name="Замещающий 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Замещающий 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Замещающая 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4" name="Замещающий 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Замещающий 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мещающая 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588" y="333375"/>
            <a:ext cx="9144000" cy="1009650"/>
          </a:xfrm>
          <a:prstGeom prst="rect">
            <a:avLst/>
          </a:prstGeom>
          <a:gradFill rotWithShape="0">
            <a:gsLst>
              <a:gs pos="0">
                <a:schemeClr val="bg2">
                  <a:gamma/>
                  <a:tint val="0"/>
                  <a:invGamma/>
                </a:schemeClr>
              </a:gs>
              <a:gs pos="100000">
                <a:schemeClr val="bg2">
                  <a:alpha val="53999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pic>
        <p:nvPicPr>
          <p:cNvPr id="1027" name="Picture 3" descr="关系图"/>
          <p:cNvPicPr>
            <a:picLocks noChangeAspect="1"/>
          </p:cNvPicPr>
          <p:nvPr/>
        </p:nvPicPr>
        <p:blipFill>
          <a:blip r:embed="rId12"/>
          <a:srcRect t="1094" r="8122" b="13318"/>
          <a:stretch>
            <a:fillRect/>
          </a:stretch>
        </p:blipFill>
        <p:spPr>
          <a:xfrm>
            <a:off x="5797550" y="4438650"/>
            <a:ext cx="3340100" cy="23336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8" name="Rectang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 bldLvl="0" animBg="1"/>
      <p:bldP spid="1028" grpId="0" bldLvl="0"/>
    </p:bldLst>
  </p:timing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chart" Target="../charts/char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620688"/>
            <a:ext cx="6779510" cy="569447"/>
          </a:xfrm>
        </p:spPr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Результати моніторингу рівня засвоєння вихованцями молодших груп </a:t>
            </a:r>
            <a:b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Андріївського ЗДО (ясла-садок)</a:t>
            </a:r>
            <a:b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вимог за освітніми напрямами БКДО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760955" y="1340768"/>
          <a:ext cx="7776845" cy="1981200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2232248"/>
                <a:gridCol w="828092"/>
                <a:gridCol w="828092"/>
                <a:gridCol w="1188132"/>
                <a:gridCol w="1188132"/>
                <a:gridCol w="755968"/>
                <a:gridCol w="755968"/>
              </a:tblGrid>
              <a:tr h="245110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Освітній напрям «Особистість дитини»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8577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Група 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1.Рухова компетентність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2.Здоров’язбережувальна компетентність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3.Особистість дитини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</a:tr>
              <a:tr h="248920"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209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Друга молодша №1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5,64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8,82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dirty="0">
                          <a:solidFill>
                            <a:schemeClr val="tx1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4,89</a:t>
                      </a:r>
                      <a:endParaRPr sz="1400" dirty="0">
                        <a:solidFill>
                          <a:schemeClr val="tx1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dirty="0">
                          <a:solidFill>
                            <a:schemeClr val="tx1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8,1</a:t>
                      </a:r>
                      <a:endParaRPr lang="uk-UA" altLang="ru-RU" sz="1400" dirty="0">
                        <a:solidFill>
                          <a:schemeClr val="tx1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5,24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8,12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5209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Друга молодша №2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dirty="0">
                          <a:solidFill>
                            <a:schemeClr val="tx1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8.38</a:t>
                      </a:r>
                      <a:endParaRPr sz="1400" dirty="0">
                        <a:solidFill>
                          <a:schemeClr val="tx1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dirty="0">
                          <a:solidFill>
                            <a:schemeClr val="tx1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8,03</a:t>
                      </a:r>
                      <a:endParaRPr lang="uk-UA" altLang="ru-RU" sz="1400" dirty="0">
                        <a:solidFill>
                          <a:schemeClr val="tx1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7.79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7,91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7,41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7,68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49720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бал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 dirty="0">
                          <a:latin typeface="Times New Roman" panose="02020603050405020304"/>
                          <a:ea typeface="Calibri" panose="020F0502020204030204"/>
                        </a:rPr>
                        <a:t>7,01</a:t>
                      </a:r>
                      <a:endParaRPr sz="1400" b="1" dirty="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 dirty="0">
                          <a:latin typeface="Times New Roman" panose="02020603050405020304"/>
                          <a:ea typeface="Calibri" panose="020F0502020204030204"/>
                        </a:rPr>
                        <a:t>8,43</a:t>
                      </a:r>
                      <a:endParaRPr lang="uk-UA" altLang="ru-RU" sz="1400" b="1" dirty="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6,36</a:t>
                      </a:r>
                      <a:endParaRPr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>
                          <a:latin typeface="Times New Roman" panose="02020603050405020304"/>
                          <a:ea typeface="Calibri" panose="020F0502020204030204"/>
                        </a:rPr>
                        <a:t>8</a:t>
                      </a:r>
                      <a:endParaRPr lang="uk-UA" altLang="ru-RU"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 dirty="0">
                          <a:solidFill>
                            <a:srgbClr val="C0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6,33</a:t>
                      </a:r>
                      <a:endParaRPr sz="1400" b="1" dirty="0">
                        <a:solidFill>
                          <a:srgbClr val="C0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 dirty="0">
                          <a:solidFill>
                            <a:srgbClr val="C0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7,9</a:t>
                      </a:r>
                      <a:endParaRPr lang="uk-UA" altLang="ru-RU" sz="1400" b="1" dirty="0">
                        <a:solidFill>
                          <a:srgbClr val="C0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760730" y="3429000"/>
          <a:ext cx="7362191" cy="29540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03755"/>
                <a:gridCol w="875030"/>
                <a:gridCol w="875030"/>
                <a:gridCol w="1754188"/>
                <a:gridCol w="1754188"/>
              </a:tblGrid>
              <a:tr h="586740"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8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</a:rPr>
                        <a:t>2. Освітній напрям «Дитина в сенсорно-пізнавальному просторі»</a:t>
                      </a:r>
                      <a:endParaRPr lang="ru-RU" sz="18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8801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Група 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1.Предметно-практична компетентність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2.Сенсорно-пізнавальна компетентність, логіко-математична, дослідницька компетентність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</a:tr>
              <a:tr h="311785"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uk-UA" altLang="en-US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13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Друга молодша№1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4,87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8.65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4,88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7,82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3702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Друга молодша№2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7,23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7,49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7,1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7,16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4438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бал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6,05</a:t>
                      </a:r>
                      <a:endParaRPr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>
                          <a:latin typeface="Times New Roman" panose="02020603050405020304"/>
                          <a:ea typeface="Calibri" panose="020F0502020204030204"/>
                        </a:rPr>
                        <a:t>8,07</a:t>
                      </a:r>
                      <a:endParaRPr lang="uk-UA" altLang="ru-RU"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 dirty="0">
                          <a:solidFill>
                            <a:srgbClr val="C0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6</a:t>
                      </a:r>
                      <a:endParaRPr sz="1400" b="1" dirty="0">
                        <a:solidFill>
                          <a:srgbClr val="C0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 dirty="0">
                          <a:solidFill>
                            <a:srgbClr val="C0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7,49</a:t>
                      </a:r>
                      <a:endParaRPr lang="uk-UA" altLang="ru-RU" sz="1400" b="1" dirty="0">
                        <a:solidFill>
                          <a:srgbClr val="C0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2269" y="447856"/>
            <a:ext cx="8179462" cy="1008111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Результати моніторингу рівня засвоєння вихованцями старших груп Андріївського ЗДО (ясла-садок)</a:t>
            </a:r>
            <a:r>
              <a:rPr lang="ru-RU" sz="1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вимог за освітніми напрямами БКДО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611560" y="1462945"/>
          <a:ext cx="7470143" cy="22237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17345"/>
                <a:gridCol w="809943"/>
                <a:gridCol w="809943"/>
                <a:gridCol w="1081088"/>
                <a:gridCol w="1081088"/>
                <a:gridCol w="1035368"/>
                <a:gridCol w="1035368"/>
              </a:tblGrid>
              <a:tr h="245110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Освітній напрям «Особистість дитини»</a:t>
                      </a:r>
                      <a:endParaRPr lang="ru-RU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8577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Група 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1.Рухова компетентність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2.Здоров’язбережувальна компетентність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Особистість дитини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</a:tr>
              <a:tr h="239395"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uk-UA" altLang="en-US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209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Старша №1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8.86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9,25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8,91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9,09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8,59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9,04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5209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Старша №2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8,04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8,73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8,36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8,9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8,17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8,9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5209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Старша №3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7,57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8,86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7,77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8,67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7,8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8,62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49720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бал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 dirty="0">
                          <a:solidFill>
                            <a:srgbClr val="C0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8,16</a:t>
                      </a:r>
                      <a:endParaRPr sz="1400" b="1" dirty="0">
                        <a:solidFill>
                          <a:srgbClr val="C0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 dirty="0">
                          <a:solidFill>
                            <a:schemeClr val="tx1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8,95</a:t>
                      </a:r>
                      <a:endParaRPr lang="uk-UA" altLang="ru-RU" sz="1400" b="1" dirty="0">
                        <a:solidFill>
                          <a:schemeClr val="tx1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8,35</a:t>
                      </a:r>
                      <a:endParaRPr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>
                          <a:latin typeface="Times New Roman" panose="02020603050405020304"/>
                          <a:ea typeface="Calibri" panose="020F0502020204030204"/>
                        </a:rPr>
                        <a:t>8,89</a:t>
                      </a:r>
                      <a:endParaRPr lang="uk-UA" altLang="ru-RU"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8,19</a:t>
                      </a:r>
                      <a:endParaRPr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>
                          <a:solidFill>
                            <a:srgbClr val="FF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8,85</a:t>
                      </a:r>
                      <a:endParaRPr lang="uk-UA" altLang="ru-RU" sz="1400" b="1">
                        <a:solidFill>
                          <a:srgbClr val="FF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944942" y="3645024"/>
          <a:ext cx="7254240" cy="2909570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2172908"/>
                <a:gridCol w="1253806"/>
                <a:gridCol w="1253806"/>
                <a:gridCol w="1286798"/>
                <a:gridCol w="1286798"/>
              </a:tblGrid>
              <a:tr h="485775"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Освітній напрям «Дитина в сенсорно-пізнавальному просторі»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9118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Група 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1.Предметно-практична компетентність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2.Сенсорно-пізнавальна компетентність, логіко-математична, дослідницька компетентність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</a:tr>
              <a:tr h="258445"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Старша №1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8,24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8,48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8.23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8,52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Старша №2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8,3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8,83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8,25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8,72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Старша №3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7,71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9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7.58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8,91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4972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бал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8,08</a:t>
                      </a:r>
                      <a:endParaRPr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>
                          <a:latin typeface="Times New Roman" panose="02020603050405020304"/>
                          <a:ea typeface="Calibri" panose="020F0502020204030204"/>
                        </a:rPr>
                        <a:t>8,77</a:t>
                      </a:r>
                      <a:endParaRPr lang="uk-UA" altLang="ru-RU"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 dirty="0">
                          <a:solidFill>
                            <a:srgbClr val="C0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8,02</a:t>
                      </a:r>
                      <a:endParaRPr sz="1400" b="1" dirty="0">
                        <a:solidFill>
                          <a:srgbClr val="C0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 dirty="0">
                          <a:solidFill>
                            <a:srgbClr val="C0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8,72</a:t>
                      </a:r>
                      <a:endParaRPr lang="uk-UA" altLang="ru-RU" sz="1400" b="1" dirty="0">
                        <a:solidFill>
                          <a:srgbClr val="C0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70255"/>
            <a:ext cx="8064896" cy="727803"/>
          </a:xfrm>
        </p:spPr>
        <p:txBody>
          <a:bodyPr/>
          <a:lstStyle/>
          <a:p>
            <a:r>
              <a:rPr kumimoji="0" lang="uk-UA" sz="1800" b="1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Результати моніторингу рівня засвоєння вихованцями старших груп Андріївського ЗДО (ясла-садок)</a:t>
            </a:r>
            <a:r>
              <a:rPr kumimoji="0" lang="ru-RU" sz="1800" b="1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uk-UA" sz="1800" b="1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вимог за освітніми напрямами БКДО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755576" y="1321100"/>
          <a:ext cx="7560945" cy="26238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4784"/>
                <a:gridCol w="1135860"/>
                <a:gridCol w="1135860"/>
                <a:gridCol w="1512168"/>
                <a:gridCol w="1512168"/>
              </a:tblGrid>
              <a:tr h="462915"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Освітній напрям  «Дитина в природному довкіллі»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7378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Група 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Природничо-екологічна  компетентність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Навички, </a:t>
                      </a:r>
                      <a:r>
                        <a:rPr lang="uk-UA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орієнтовоні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сталий розвиток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</a:tr>
              <a:tr h="227965"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uk-UA" altLang="en-US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 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406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Старша №1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8,23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8,7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8,53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8,6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40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Старша №2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8,47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8,86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8,53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8,98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406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Старша №3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7,52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9,05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7,48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9,05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4737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бал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 dirty="0">
                          <a:solidFill>
                            <a:srgbClr val="C0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8,07</a:t>
                      </a:r>
                      <a:endParaRPr sz="1400" b="1" dirty="0">
                        <a:solidFill>
                          <a:srgbClr val="C0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 dirty="0">
                          <a:solidFill>
                            <a:schemeClr val="tx1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8,87</a:t>
                      </a:r>
                      <a:endParaRPr lang="uk-UA" altLang="ru-RU" sz="1400" b="1" dirty="0">
                        <a:solidFill>
                          <a:schemeClr val="tx1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8,18</a:t>
                      </a:r>
                      <a:endParaRPr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>
                          <a:latin typeface="Times New Roman" panose="02020603050405020304"/>
                          <a:ea typeface="Calibri" panose="020F0502020204030204"/>
                        </a:rPr>
                        <a:t>8,87</a:t>
                      </a:r>
                      <a:endParaRPr lang="uk-UA" altLang="ru-RU"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44230" y="3842580"/>
          <a:ext cx="7988300" cy="2675255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729511"/>
                <a:gridCol w="866114"/>
                <a:gridCol w="866114"/>
                <a:gridCol w="1156063"/>
                <a:gridCol w="1156063"/>
                <a:gridCol w="1107173"/>
                <a:gridCol w="1107173"/>
              </a:tblGrid>
              <a:tr h="7778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Освітні напрями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Освітній напрям «Гра дитини»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Освітній напрям «Дитина в соціумі»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Освітній напрям «Дитина у світі мистецтва»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cPr marL="68580" marR="68580" marT="0" marB="0" anchor="ctr"/>
                </a:tc>
              </a:tr>
              <a:tr h="4762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Група 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Ігрова  компетентність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1.Соціально-громадянська компетентність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Мистецько-творча компетентність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</a:tr>
              <a:tr h="243205"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368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Старша №1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8,55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8,91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8,32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8,43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7,42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7,96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368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Старша №2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8,48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9,08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8,41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9,04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8,37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8,78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368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Старша №3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8,05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9,43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7,86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9,14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7,62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8,48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4673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бал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8,36</a:t>
                      </a:r>
                      <a:endParaRPr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>
                          <a:latin typeface="Times New Roman" panose="02020603050405020304"/>
                          <a:ea typeface="Calibri" panose="020F0502020204030204"/>
                        </a:rPr>
                        <a:t>9,14</a:t>
                      </a:r>
                      <a:endParaRPr lang="uk-UA" altLang="ru-RU"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8,19</a:t>
                      </a:r>
                      <a:endParaRPr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>
                          <a:latin typeface="Times New Roman" panose="02020603050405020304"/>
                          <a:ea typeface="Calibri" panose="020F0502020204030204"/>
                        </a:rPr>
                        <a:t>8,87</a:t>
                      </a:r>
                      <a:endParaRPr lang="uk-UA" altLang="ru-RU"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 dirty="0">
                          <a:solidFill>
                            <a:srgbClr val="C0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7,8</a:t>
                      </a:r>
                      <a:endParaRPr sz="1400" b="1" dirty="0">
                        <a:solidFill>
                          <a:srgbClr val="C0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 dirty="0">
                          <a:solidFill>
                            <a:srgbClr val="FF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8,4</a:t>
                      </a:r>
                      <a:endParaRPr lang="uk-UA" altLang="ru-RU" sz="1400" b="1" dirty="0">
                        <a:solidFill>
                          <a:srgbClr val="FF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1979"/>
            <a:ext cx="8064896" cy="796782"/>
          </a:xfrm>
        </p:spPr>
        <p:txBody>
          <a:bodyPr/>
          <a:lstStyle/>
          <a:p>
            <a:r>
              <a:rPr kumimoji="0" lang="uk-UA" sz="1800" b="1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Результати моніторингу рівня засвоєння вихованцями старших груп Андріївського ЗДО (ясла-садок)</a:t>
            </a:r>
            <a:r>
              <a:rPr kumimoji="0" lang="ru-RU" sz="1800" b="1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uk-UA" sz="1800" b="1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вимог за освітніми напрямами БКДО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836930" y="1772816"/>
          <a:ext cx="7470143" cy="22123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17345"/>
                <a:gridCol w="809943"/>
                <a:gridCol w="809943"/>
                <a:gridCol w="1081088"/>
                <a:gridCol w="1081088"/>
                <a:gridCol w="1035368"/>
                <a:gridCol w="1035368"/>
              </a:tblGrid>
              <a:tr h="245110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Освітній напрям «Мовлення дитини»</a:t>
                      </a:r>
                      <a:endParaRPr lang="ru-RU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857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Група 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Мовленнєва компетентність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2.Комунікативна компетентність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Художньо-мовленнєва компетентність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</a:tr>
              <a:tr h="227965"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uk-UA" altLang="en-US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Старша №1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8,01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8,52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7,6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8,26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7,52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8,04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Старша №2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8,44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8,94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8,37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8,99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8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8,53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Старша №3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7,43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8,14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7,71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8,42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7,62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8,48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4972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бал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7,96</a:t>
                      </a:r>
                      <a:endParaRPr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>
                          <a:latin typeface="Times New Roman" panose="02020603050405020304"/>
                          <a:ea typeface="Calibri" panose="020F0502020204030204"/>
                        </a:rPr>
                        <a:t>8,53</a:t>
                      </a:r>
                      <a:endParaRPr lang="uk-UA" altLang="ru-RU"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7,89</a:t>
                      </a:r>
                      <a:endParaRPr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>
                          <a:latin typeface="Times New Roman" panose="02020603050405020304"/>
                          <a:ea typeface="Calibri" panose="020F0502020204030204"/>
                        </a:rPr>
                        <a:t>8,55</a:t>
                      </a:r>
                      <a:endParaRPr lang="uk-UA" altLang="ru-RU"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 dirty="0">
                          <a:solidFill>
                            <a:srgbClr val="C0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7,71</a:t>
                      </a:r>
                      <a:endParaRPr sz="1400" b="1" dirty="0">
                        <a:solidFill>
                          <a:srgbClr val="C0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 dirty="0">
                          <a:solidFill>
                            <a:srgbClr val="C0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8,35</a:t>
                      </a:r>
                      <a:endParaRPr lang="uk-UA" altLang="ru-RU" sz="1400" b="1" dirty="0">
                        <a:solidFill>
                          <a:srgbClr val="C0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4" name="Замещающее содержимое 3"/>
          <p:cNvGraphicFramePr/>
          <p:nvPr>
            <p:ph idx="1"/>
          </p:nvPr>
        </p:nvGraphicFramePr>
        <p:xfrm>
          <a:off x="457200" y="1412875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3" name="Заголовок 1"/>
          <p:cNvSpPr>
            <a:spLocks noGrp="1"/>
          </p:cNvSpPr>
          <p:nvPr/>
        </p:nvSpPr>
        <p:spPr>
          <a:xfrm>
            <a:off x="457384" y="116881"/>
            <a:ext cx="8179462" cy="129614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Результати моніторингу рівня засвоєння вихованцями старших груп </a:t>
            </a:r>
            <a:b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Андріївського ЗДО (ясла-садок)</a:t>
            </a:r>
            <a:r>
              <a:rPr lang="ru-RU" sz="1800" dirty="0">
                <a:ln>
                  <a:noFill/>
                </a:ln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вимог за освітніми напрямами БКДО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4"/>
          <p:cNvSpPr>
            <a:spLocks noChangeArrowheads="1" noChangeShapeType="1" noTextEdit="1"/>
          </p:cNvSpPr>
          <p:nvPr/>
        </p:nvSpPr>
        <p:spPr bwMode="auto">
          <a:xfrm>
            <a:off x="899592" y="3140968"/>
            <a:ext cx="7704856" cy="78866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uk-UA" sz="3600" b="1" kern="10" dirty="0">
                <a:solidFill>
                  <a:schemeClr val="accent1">
                    <a:lumMod val="2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До нових зустрічей! </a:t>
            </a:r>
            <a:endParaRPr lang="uk-UA" sz="3600" b="1" kern="10" spc="0" dirty="0">
              <a:solidFill>
                <a:schemeClr val="accent1">
                  <a:lumMod val="2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892480" cy="864096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Результати моніторингу рівня засвоєння вихованцями молодших груп </a:t>
            </a:r>
            <a:b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Андріївського ЗДО (ясла-садок)</a:t>
            </a:r>
            <a:r>
              <a:rPr lang="ru-RU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вимог за освітніми напрямами БКДО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755015" y="1341120"/>
          <a:ext cx="7642226" cy="20923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47900"/>
                <a:gridCol w="1273493"/>
                <a:gridCol w="1273493"/>
                <a:gridCol w="1423670"/>
                <a:gridCol w="1423670"/>
              </a:tblGrid>
              <a:tr h="467360"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Освітній напрям  «Дитина в природному довкіллі»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168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Група 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Природничо-екологічна  компетентність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Навички, орієнтовоні на сталий розвиток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</a:tr>
              <a:tr h="227965"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uk-UA" altLang="en-US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933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Друга молодша №1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4,65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8,76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5,2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8,76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933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Друга молодша №2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7,02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7,41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6.88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7,27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933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бал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 dirty="0">
                          <a:solidFill>
                            <a:srgbClr val="C0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5,84</a:t>
                      </a:r>
                      <a:endParaRPr sz="1400" b="1" dirty="0">
                        <a:solidFill>
                          <a:srgbClr val="C0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 dirty="0">
                          <a:solidFill>
                            <a:schemeClr val="tx1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8,09</a:t>
                      </a:r>
                      <a:endParaRPr lang="uk-UA" altLang="ru-RU" sz="1400" b="1" dirty="0">
                        <a:solidFill>
                          <a:schemeClr val="tx1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6,04</a:t>
                      </a:r>
                      <a:endParaRPr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>
                          <a:solidFill>
                            <a:srgbClr val="FF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8,02</a:t>
                      </a:r>
                      <a:endParaRPr lang="uk-UA" altLang="ru-RU" sz="1400" b="1">
                        <a:solidFill>
                          <a:srgbClr val="FF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79681" y="3644642"/>
          <a:ext cx="7817485" cy="2452370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989455"/>
                <a:gridCol w="723265"/>
                <a:gridCol w="723265"/>
                <a:gridCol w="1153693"/>
                <a:gridCol w="1153693"/>
                <a:gridCol w="1036955"/>
                <a:gridCol w="1036955"/>
              </a:tblGrid>
              <a:tr h="7353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Освітні напрями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Освітній напрям «Гра дитини»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Освітній напрям «Дитина в соціумі»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Освітній напрям «Дитина у світі мистецтва»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cPr marL="68580" marR="68580" marT="0" marB="0" anchor="ctr"/>
                </a:tc>
              </a:tr>
              <a:tr h="4857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Група 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Ігрова  компетентність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1.Соціально-громадянська компетентність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uk-UA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Мистецько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-творча компетентність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</a:tr>
              <a:tr h="229870"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Друга молодша №1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5,24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9,59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4,29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8,65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3,88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7,65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Друга молодша №2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7.44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7,69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7,54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7,77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7,43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7,58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4972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бал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6,34</a:t>
                      </a:r>
                      <a:endParaRPr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>
                          <a:latin typeface="Times New Roman" panose="02020603050405020304"/>
                          <a:ea typeface="Calibri" panose="020F0502020204030204"/>
                        </a:rPr>
                        <a:t>8,64</a:t>
                      </a:r>
                      <a:endParaRPr lang="uk-UA" altLang="ru-RU"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5,92</a:t>
                      </a:r>
                      <a:endParaRPr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>
                          <a:latin typeface="Times New Roman" panose="02020603050405020304"/>
                          <a:ea typeface="Calibri" panose="020F0502020204030204"/>
                        </a:rPr>
                        <a:t>8,21</a:t>
                      </a:r>
                      <a:endParaRPr lang="uk-UA" altLang="ru-RU"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 dirty="0">
                          <a:solidFill>
                            <a:srgbClr val="C0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5,65</a:t>
                      </a:r>
                      <a:endParaRPr sz="1400" b="1" dirty="0">
                        <a:solidFill>
                          <a:srgbClr val="C0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 dirty="0">
                          <a:solidFill>
                            <a:srgbClr val="C0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7,62</a:t>
                      </a:r>
                      <a:endParaRPr lang="uk-UA" altLang="ru-RU" sz="1400" b="1" dirty="0">
                        <a:solidFill>
                          <a:srgbClr val="C0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Результати моніторингу рівня засвоєння вихованцями молодших груп</a:t>
            </a:r>
            <a:b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Андріївського ЗДО (ясла-садок)</a:t>
            </a:r>
            <a:r>
              <a:rPr lang="ru-RU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вимог за освітніми напрямами БКДО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754941" y="1701309"/>
          <a:ext cx="7470143" cy="28035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17345"/>
                <a:gridCol w="809943"/>
                <a:gridCol w="809943"/>
                <a:gridCol w="1081088"/>
                <a:gridCol w="1081088"/>
                <a:gridCol w="1035368"/>
                <a:gridCol w="1035368"/>
              </a:tblGrid>
              <a:tr h="591820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Освітній напрям «Мовлення дитини»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857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Група 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Мовленнєва компетентність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2.Комунікативна компетентність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Художньо-мовленнєва компетентність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</a:tr>
              <a:tr h="295910"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uk-UA" altLang="en-US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559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Друга молодша №1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3,84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8.29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4,03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8,47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3,86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8.09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4559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Друга молодша №2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7.04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7,42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7,27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7,57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7,62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7,86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5181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sz="1400" dirty="0" smtClean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бал</a:t>
                      </a:r>
                      <a:endParaRPr lang="uk-UA" sz="1400" dirty="0" smtClean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buNone/>
                      </a:pPr>
                      <a:endParaRPr lang="ru-RU" alt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 dirty="0">
                          <a:solidFill>
                            <a:srgbClr val="C0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5,44</a:t>
                      </a:r>
                      <a:endParaRPr sz="1400" b="1" dirty="0">
                        <a:solidFill>
                          <a:srgbClr val="C0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 dirty="0">
                          <a:solidFill>
                            <a:srgbClr val="C0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7,86</a:t>
                      </a:r>
                      <a:endParaRPr lang="uk-UA" altLang="ru-RU" sz="1400" b="1" dirty="0">
                        <a:solidFill>
                          <a:srgbClr val="C0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 dirty="0">
                          <a:latin typeface="Times New Roman" panose="02020603050405020304"/>
                          <a:ea typeface="Calibri" panose="020F0502020204030204"/>
                        </a:rPr>
                        <a:t>5,65</a:t>
                      </a:r>
                      <a:endParaRPr sz="1400" b="1" dirty="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 dirty="0">
                          <a:latin typeface="Times New Roman" panose="02020603050405020304"/>
                          <a:ea typeface="Calibri" panose="020F0502020204030204"/>
                        </a:rPr>
                        <a:t>8,02</a:t>
                      </a:r>
                      <a:endParaRPr lang="uk-UA" altLang="ru-RU" sz="1400" b="1" dirty="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 dirty="0">
                          <a:latin typeface="Times New Roman" panose="02020603050405020304"/>
                          <a:ea typeface="Calibri" panose="020F0502020204030204"/>
                        </a:rPr>
                        <a:t>5,74</a:t>
                      </a:r>
                      <a:endParaRPr sz="1400" b="1" dirty="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 dirty="0">
                          <a:latin typeface="Times New Roman" panose="02020603050405020304"/>
                          <a:ea typeface="Calibri" panose="020F0502020204030204"/>
                        </a:rPr>
                        <a:t>7,98</a:t>
                      </a:r>
                      <a:endParaRPr lang="uk-UA" altLang="ru-RU" sz="1400" b="1" dirty="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4" name="Замещающее содержимое 3"/>
          <p:cNvGraphicFramePr/>
          <p:nvPr>
            <p:ph idx="1"/>
          </p:nvPr>
        </p:nvGraphicFramePr>
        <p:xfrm>
          <a:off x="457200" y="1412875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3" name="Заголовок 1"/>
          <p:cNvSpPr>
            <a:spLocks noGrp="1"/>
          </p:cNvSpPr>
          <p:nvPr/>
        </p:nvSpPr>
        <p:spPr>
          <a:xfrm>
            <a:off x="457384" y="116881"/>
            <a:ext cx="8179462" cy="129614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r>
              <a:rPr kumimoji="0" lang="uk-UA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Результати моніторингу рівня засвоєння вихованцями других молодших груп </a:t>
            </a:r>
            <a:br>
              <a:rPr kumimoji="0" lang="uk-UA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uk-UA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Андріївського ЗДО (ясла-садок)</a:t>
            </a:r>
            <a:r>
              <a:rPr lang="ru-RU" sz="1600" dirty="0">
                <a:ln>
                  <a:noFill/>
                </a:ln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uk-UA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вимог за освітніми напрямами БКДО</a:t>
            </a:r>
            <a:endParaRPr kumimoji="0" lang="uk-UA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5"/>
          <p:cNvGraphicFramePr>
            <a:graphicFrameLocks noGrp="1"/>
          </p:cNvGraphicFramePr>
          <p:nvPr>
            <p:ph idx="1"/>
          </p:nvPr>
        </p:nvGraphicFramePr>
        <p:xfrm>
          <a:off x="1043608" y="764704"/>
          <a:ext cx="7128792" cy="51709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6673"/>
            <a:ext cx="8064896" cy="864096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Результати моніторингу рівня засвоєння вихованцями середніх груп </a:t>
            </a:r>
            <a:b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Андріївського ЗДО (ясла-садок)</a:t>
            </a:r>
            <a:r>
              <a:rPr lang="ru-RU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вимог за освітніми напрямами БКДО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755323" y="1413159"/>
          <a:ext cx="7776865" cy="22142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17345"/>
                <a:gridCol w="809943"/>
                <a:gridCol w="809943"/>
                <a:gridCol w="1297709"/>
                <a:gridCol w="1297709"/>
                <a:gridCol w="972108"/>
                <a:gridCol w="972108"/>
              </a:tblGrid>
              <a:tr h="245110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Освітній напрям «Особистість дитини»</a:t>
                      </a:r>
                      <a:endParaRPr lang="ru-RU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8577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Група 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1.Рухова компетентність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2.Здоров’язбережувальна компетентність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Особистість дитини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</a:tr>
              <a:tr h="229870"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uk-UA" altLang="en-US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209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Середня №1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9,17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9,76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9,18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9,72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8,98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9,68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5209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Середня №2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7,28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7,93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6,34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7,15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6,73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7,13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5209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Середня №3</a:t>
                      </a:r>
                      <a:endParaRPr lang="uk-UA" altLang="en-US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6,21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6,76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6,46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6,85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6,49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6,76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49720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бал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7,55</a:t>
                      </a:r>
                      <a:endParaRPr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>
                          <a:latin typeface="Times New Roman" panose="02020603050405020304"/>
                          <a:ea typeface="Calibri" panose="020F0502020204030204"/>
                        </a:rPr>
                        <a:t>8,15</a:t>
                      </a:r>
                      <a:endParaRPr lang="uk-UA" altLang="ru-RU"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 dirty="0">
                          <a:solidFill>
                            <a:srgbClr val="C0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7,33</a:t>
                      </a:r>
                      <a:endParaRPr sz="1400" b="1" dirty="0">
                        <a:solidFill>
                          <a:srgbClr val="C0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 dirty="0">
                          <a:solidFill>
                            <a:schemeClr val="tx1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7,9</a:t>
                      </a:r>
                      <a:endParaRPr lang="uk-UA" altLang="ru-RU" sz="1400" b="1" dirty="0">
                        <a:solidFill>
                          <a:schemeClr val="tx1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7,4</a:t>
                      </a:r>
                      <a:endParaRPr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>
                          <a:solidFill>
                            <a:srgbClr val="FF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7,86</a:t>
                      </a:r>
                      <a:endParaRPr lang="uk-UA" altLang="ru-RU" sz="1400" b="1">
                        <a:solidFill>
                          <a:srgbClr val="FF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827584" y="3573397"/>
          <a:ext cx="7632849" cy="26816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17345"/>
                <a:gridCol w="1279560"/>
                <a:gridCol w="1279560"/>
                <a:gridCol w="1728192"/>
                <a:gridCol w="1728192"/>
              </a:tblGrid>
              <a:tr h="485775"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Освітній напрям «Дитина в сенсорно-пізнавальному просторі»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6838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Група 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1.Предметно-практична компетентність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2.Сенсорно-пізнавальна компетентність, логіко-математична, дослідницька компетентність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</a:tr>
              <a:tr h="258445"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uk-UA" altLang="en-US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Середня №1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9,14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9,75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8.93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9,69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Середня №2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6,38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7,06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6,38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7,05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Середня №3</a:t>
                      </a:r>
                      <a:endParaRPr lang="uk-UA" altLang="en-US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6,56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6,79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6,41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6,76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4972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бал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7,36</a:t>
                      </a:r>
                      <a:endParaRPr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>
                          <a:latin typeface="Times New Roman" panose="02020603050405020304"/>
                          <a:ea typeface="Calibri" panose="020F0502020204030204"/>
                        </a:rPr>
                        <a:t>7,86</a:t>
                      </a:r>
                      <a:endParaRPr lang="uk-UA" altLang="ru-RU"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 dirty="0">
                          <a:solidFill>
                            <a:srgbClr val="C0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7,24</a:t>
                      </a:r>
                      <a:endParaRPr sz="1400" b="1" dirty="0">
                        <a:solidFill>
                          <a:srgbClr val="C0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 dirty="0">
                          <a:solidFill>
                            <a:srgbClr val="C0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7,83</a:t>
                      </a:r>
                      <a:endParaRPr lang="uk-UA" altLang="ru-RU" sz="1400" b="1" dirty="0">
                        <a:solidFill>
                          <a:srgbClr val="C0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89221"/>
            <a:ext cx="8064896" cy="851548"/>
          </a:xfrm>
        </p:spPr>
        <p:txBody>
          <a:bodyPr/>
          <a:lstStyle/>
          <a:p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Результати моніторингу рівня засвоєння вихованцями середніх груп </a:t>
            </a:r>
            <a:b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Андріївського ЗДО (ясла-садок)</a:t>
            </a:r>
            <a:r>
              <a:rPr lang="ru-RU" sz="1800" dirty="0">
                <a:ln>
                  <a:noFill/>
                </a:ln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вимог за освітніми напрямами БКДО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971600" y="1340297"/>
          <a:ext cx="7128793" cy="25025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17345"/>
                <a:gridCol w="1207552"/>
                <a:gridCol w="1207552"/>
                <a:gridCol w="1548172"/>
                <a:gridCol w="1548172"/>
              </a:tblGrid>
              <a:tr h="485775"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Освітній напрям  «Дитина в природному довкіллі»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857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Група 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Природничо-екологічна  компетентність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Навички, орієнтовоні на сталий розвиток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</a:tr>
              <a:tr h="277495"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uk-UA" altLang="en-US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Середня №1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8,96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9,59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9,07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9,88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Середня №2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5,79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6,91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5,81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6.61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Середня №3</a:t>
                      </a:r>
                      <a:endParaRPr lang="uk-UA" altLang="en-US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6,6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6,84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5,53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5,67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4972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бал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7,12</a:t>
                      </a:r>
                      <a:endParaRPr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>
                          <a:latin typeface="Times New Roman" panose="02020603050405020304"/>
                          <a:ea typeface="Calibri" panose="020F0502020204030204"/>
                        </a:rPr>
                        <a:t>7,78</a:t>
                      </a:r>
                      <a:endParaRPr lang="uk-UA" altLang="ru-RU"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 dirty="0">
                          <a:solidFill>
                            <a:srgbClr val="C0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6,8</a:t>
                      </a:r>
                      <a:endParaRPr sz="1400" b="1" dirty="0">
                        <a:solidFill>
                          <a:srgbClr val="C0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 dirty="0">
                          <a:solidFill>
                            <a:srgbClr val="C0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7,39</a:t>
                      </a:r>
                      <a:endParaRPr lang="uk-UA" altLang="ru-RU" sz="1400" b="1" dirty="0">
                        <a:solidFill>
                          <a:srgbClr val="C0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762533" y="3717032"/>
          <a:ext cx="7618935" cy="2771140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617345"/>
                <a:gridCol w="840555"/>
                <a:gridCol w="840555"/>
                <a:gridCol w="1116124"/>
                <a:gridCol w="1116124"/>
                <a:gridCol w="1044116"/>
                <a:gridCol w="1044116"/>
              </a:tblGrid>
              <a:tr h="7353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Освітні напрями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Освітній напрям «Гра дитини»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Освітній напрям «Дитина в соціумі»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Освітній напрям «Дитина у світі мистецтва»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cPr marL="68580" marR="68580" marT="0" marB="0" anchor="ctr"/>
                </a:tc>
              </a:tr>
              <a:tr h="4857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Група 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Ігрова  компетентність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1.Соціально-громадянська компетентність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Мистецько-творча компетентність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</a:tr>
              <a:tr h="296545"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Середня №1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9,12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9,76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9,17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9,65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8,64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9,33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Середня №2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7,31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8,44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5,88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6,94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5,38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6,69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Середня №3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6,16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6,44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5,87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6,22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5,67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5,9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4972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бал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7,53</a:t>
                      </a:r>
                      <a:endParaRPr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>
                          <a:latin typeface="Times New Roman" panose="02020603050405020304"/>
                          <a:ea typeface="Calibri" panose="020F0502020204030204"/>
                        </a:rPr>
                        <a:t>8,21</a:t>
                      </a:r>
                      <a:endParaRPr lang="uk-UA" altLang="ru-RU"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6,97</a:t>
                      </a:r>
                      <a:endParaRPr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>
                          <a:latin typeface="Times New Roman" panose="02020603050405020304"/>
                          <a:ea typeface="Calibri" panose="020F0502020204030204"/>
                        </a:rPr>
                        <a:t>7,6</a:t>
                      </a:r>
                      <a:endParaRPr lang="uk-UA" altLang="ru-RU"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 dirty="0">
                          <a:solidFill>
                            <a:srgbClr val="C0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6,56</a:t>
                      </a:r>
                      <a:endParaRPr sz="1400" b="1" dirty="0">
                        <a:solidFill>
                          <a:srgbClr val="C0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 dirty="0">
                          <a:solidFill>
                            <a:srgbClr val="C0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7,3</a:t>
                      </a:r>
                      <a:endParaRPr lang="uk-UA" altLang="ru-RU" sz="1400" b="1" dirty="0">
                        <a:solidFill>
                          <a:srgbClr val="C0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1"/>
            <a:ext cx="8179462" cy="1296143"/>
          </a:xfrm>
        </p:spPr>
        <p:txBody>
          <a:bodyPr/>
          <a:lstStyle/>
          <a:p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Результати моніторингу рівня засвоєння вихованцями середніх груп </a:t>
            </a:r>
            <a:b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Андріївського ЗДО (ясла-садок)</a:t>
            </a:r>
            <a:r>
              <a:rPr lang="ru-RU" sz="1800" dirty="0">
                <a:ln>
                  <a:noFill/>
                </a:ln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вимог за освітніми напрямами БКДО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755576" y="1844824"/>
          <a:ext cx="7470143" cy="22123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17345"/>
                <a:gridCol w="809943"/>
                <a:gridCol w="809943"/>
                <a:gridCol w="1081088"/>
                <a:gridCol w="1081088"/>
                <a:gridCol w="1035368"/>
                <a:gridCol w="1035368"/>
              </a:tblGrid>
              <a:tr h="245110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Освітній напрям «Мовлення дитини»</a:t>
                      </a:r>
                      <a:endParaRPr lang="ru-RU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857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Група 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Мовленнєва компетентність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2.Комунікативна компетентність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Художньо-мовленнєва компетентність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 marL="68580" marR="68580" marT="0" marB="0"/>
                </a:tc>
              </a:tr>
              <a:tr h="227965"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uk-UA" altLang="en-US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п.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Середня №1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9.06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9.59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9.18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9,60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8.62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9,33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Середня №2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5,25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6,5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5,37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6,81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5,5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6,58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Середня №3</a:t>
                      </a:r>
                      <a:endParaRPr lang="uk-UA" altLang="en-US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5,73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6,17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5,88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6,15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5,59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5,93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4972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бал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6,68</a:t>
                      </a:r>
                      <a:endParaRPr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>
                          <a:latin typeface="Times New Roman" panose="02020603050405020304"/>
                          <a:ea typeface="Calibri" panose="020F0502020204030204"/>
                        </a:rPr>
                        <a:t>7,42</a:t>
                      </a:r>
                      <a:endParaRPr lang="uk-UA" altLang="ru-RU"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6,81</a:t>
                      </a:r>
                      <a:endParaRPr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>
                          <a:latin typeface="Times New Roman" panose="02020603050405020304"/>
                          <a:ea typeface="Calibri" panose="020F0502020204030204"/>
                        </a:rPr>
                        <a:t>7,52</a:t>
                      </a:r>
                      <a:endParaRPr lang="uk-UA" altLang="ru-RU"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 dirty="0">
                          <a:solidFill>
                            <a:srgbClr val="C0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6,57</a:t>
                      </a:r>
                      <a:endParaRPr sz="1400" b="1" dirty="0">
                        <a:solidFill>
                          <a:srgbClr val="C0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 b="1" dirty="0">
                          <a:solidFill>
                            <a:srgbClr val="C0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7,28</a:t>
                      </a:r>
                      <a:endParaRPr lang="uk-UA" altLang="ru-RU" sz="1400" b="1" dirty="0">
                        <a:solidFill>
                          <a:srgbClr val="C0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4" name="Замещающее содержимое 3"/>
          <p:cNvGraphicFramePr/>
          <p:nvPr>
            <p:ph idx="1"/>
          </p:nvPr>
        </p:nvGraphicFramePr>
        <p:xfrm>
          <a:off x="457200" y="1412875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3" name="Заголовок 1"/>
          <p:cNvSpPr>
            <a:spLocks noGrp="1"/>
          </p:cNvSpPr>
          <p:nvPr/>
        </p:nvSpPr>
        <p:spPr>
          <a:xfrm>
            <a:off x="457384" y="116881"/>
            <a:ext cx="8179462" cy="129614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Результати моніторингу рівня засвоєння вихованцями середніх груп </a:t>
            </a:r>
            <a:b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Андріївського ЗДО (ясла-садок)</a:t>
            </a:r>
            <a:r>
              <a:rPr lang="ru-RU" sz="1800" dirty="0">
                <a:ln>
                  <a:noFill/>
                </a:ln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вимог за освітніми напрямами БКДО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usiness Cooperate">
  <a:themeElements>
    <a:clrScheme name="Business Cooper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siness Cooperate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Business Cooper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0</TotalTime>
  <Words>10542</Words>
  <Application>WPS Presentation</Application>
  <PresentationFormat>Экран (4:3)</PresentationFormat>
  <Paragraphs>1244</Paragraphs>
  <Slides>14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4" baseType="lpstr">
      <vt:lpstr>Arial</vt:lpstr>
      <vt:lpstr>SimSun</vt:lpstr>
      <vt:lpstr>Wingdings</vt:lpstr>
      <vt:lpstr>Times New Roman</vt:lpstr>
      <vt:lpstr>Calibri</vt:lpstr>
      <vt:lpstr>Times New Roman</vt:lpstr>
      <vt:lpstr>Calibri</vt:lpstr>
      <vt:lpstr>Microsoft YaHei</vt:lpstr>
      <vt:lpstr>Arial Unicode MS</vt:lpstr>
      <vt:lpstr>Business Cooperate</vt:lpstr>
      <vt:lpstr>Результати моніторингу рівня засвоєння вихованцями молодших груп  Андріївського ЗДО (ясла-садок) вимог за освітніми напрямами БКДО</vt:lpstr>
      <vt:lpstr>Результати моніторингу рівня засвоєння вихованцями молодших груп  Андріївського ЗДО (ясла-садок) вимог за освітніми напрямами БКДО</vt:lpstr>
      <vt:lpstr>Результати моніторингу рівня засвоєння вихованцями молодших груп  Андріївського ЗДО (ясла-садок) вимог за освітніми напрямами БКДО</vt:lpstr>
      <vt:lpstr>PowerPoint 演示文稿</vt:lpstr>
      <vt:lpstr>PowerPoint 演示文稿</vt:lpstr>
      <vt:lpstr>Результати моніторингу рівня засвоєння вихованцями середніх груп  Андріївського ЗДО (ясла-садок) вимог за освітніми напрямами БКДО</vt:lpstr>
      <vt:lpstr>Результати моніторингу рівня засвоєння вихованцями середніх груп  Андріївського ЗДО (ясла-садок) вимог за освітніми напрямами БКДО</vt:lpstr>
      <vt:lpstr>Результати моніторингу рівня засвоєння вихованцями середніх груп  Андріївського ЗДО (ясла-садок) вимог за освітніми напрямами БКДО</vt:lpstr>
      <vt:lpstr>PowerPoint 演示文稿</vt:lpstr>
      <vt:lpstr>Результати моніторингу рівня засвоєння вихованцями старших груп Андріївського ЗДО (ясла-садок) вимог за освітніми напрямами БКДО</vt:lpstr>
      <vt:lpstr>Результати моніторингу рівня засвоєння вихованцями старших груп Андріївського ЗДО (ясла-садок) вимог за освітніми напрямами БКДО</vt:lpstr>
      <vt:lpstr>Результати моніторингу рівня засвоєння вихованцями старших груп Андріївського ЗДО (ясла-садок) вимог за освітніми напрямами БКДО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139</cp:revision>
  <cp:lastPrinted>2023-02-14T14:01:00Z</cp:lastPrinted>
  <dcterms:created xsi:type="dcterms:W3CDTF">2018-10-02T08:27:00Z</dcterms:created>
  <dcterms:modified xsi:type="dcterms:W3CDTF">2025-06-27T09:30:02Z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01CAEBA3E9344EC1B6497B12C0CCE428_12</vt:lpwstr>
  </property>
  <property fmtid="{D5CDD505-2E9C-101B-9397-08002B2CF9AE}" pid="3" name="KSOProductBuildVer">
    <vt:lpwstr>1049-12.2.0.21546</vt:lpwstr>
  </property>
</Properties>
</file>