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36" r:id="rId3"/>
    <p:sldId id="337" r:id="rId4"/>
    <p:sldId id="338" r:id="rId5"/>
    <p:sldId id="345" r:id="rId6"/>
    <p:sldId id="339" r:id="rId7"/>
    <p:sldId id="340" r:id="rId8"/>
    <p:sldId id="341" r:id="rId9"/>
    <p:sldId id="346" r:id="rId10"/>
    <p:sldId id="342" r:id="rId11"/>
    <p:sldId id="343" r:id="rId12"/>
    <p:sldId id="344" r:id="rId13"/>
    <p:sldId id="347" r:id="rId14"/>
    <p:sldId id="316" r:id="rId15"/>
    <p:sldId id="363" r:id="rId17"/>
    <p:sldId id="364" r:id="rId18"/>
    <p:sldId id="366" r:id="rId19"/>
    <p:sldId id="277" r:id="rId20"/>
  </p:sldIdLst>
  <p:sldSz cx="9144000" cy="6858000" type="screen4x3"/>
  <p:notesSz cx="6858000" cy="994537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28" autoAdjust="0"/>
  </p:normalViewPr>
  <p:slideViewPr>
    <p:cSldViewPr showGuides="1">
      <p:cViewPr varScale="1">
        <p:scale>
          <a:sx n="73" d="100"/>
          <a:sy n="73" d="100"/>
        </p:scale>
        <p:origin x="1608" y="66"/>
      </p:cViewPr>
      <p:guideLst>
        <p:guide orient="horz" pos="22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/>
              <a:t>Результати</a:t>
            </a:r>
            <a:r>
              <a:rPr lang="ru-RU" baseline="0" dirty="0"/>
              <a:t> </a:t>
            </a:r>
            <a:r>
              <a:rPr lang="ru-RU" baseline="0" dirty="0" err="1"/>
              <a:t>моніторингу</a:t>
            </a:r>
            <a:r>
              <a:rPr lang="ru-RU" baseline="0" dirty="0"/>
              <a:t> </a:t>
            </a:r>
            <a:r>
              <a:rPr lang="ru-RU" baseline="0" dirty="0" err="1"/>
              <a:t>рівня</a:t>
            </a:r>
            <a:r>
              <a:rPr lang="ru-RU" baseline="0" dirty="0"/>
              <a:t> </a:t>
            </a:r>
            <a:r>
              <a:rPr lang="ru-RU" baseline="0" dirty="0" err="1"/>
              <a:t>засвоєння</a:t>
            </a:r>
            <a:r>
              <a:rPr lang="ru-RU" baseline="0" dirty="0"/>
              <a:t> </a:t>
            </a:r>
            <a:r>
              <a:rPr lang="ru-RU" baseline="0" dirty="0" err="1"/>
              <a:t>вихованцями</a:t>
            </a:r>
            <a:r>
              <a:rPr lang="ru-RU" baseline="0" dirty="0"/>
              <a:t> </a:t>
            </a:r>
            <a:r>
              <a:rPr lang="ru-RU" baseline="0" dirty="0" err="1"/>
              <a:t>молодших</a:t>
            </a:r>
            <a:r>
              <a:rPr lang="ru-RU" baseline="0" dirty="0"/>
              <a:t> </a:t>
            </a:r>
            <a:r>
              <a:rPr lang="ru-RU" baseline="0" dirty="0" err="1"/>
              <a:t>груп</a:t>
            </a:r>
            <a:r>
              <a:rPr lang="ru-RU" baseline="0" dirty="0"/>
              <a:t> </a:t>
            </a:r>
            <a:r>
              <a:rPr lang="ru-RU" baseline="0" dirty="0" err="1"/>
              <a:t>Андріївського</a:t>
            </a:r>
            <a:r>
              <a:rPr lang="ru-RU" baseline="0" dirty="0"/>
              <a:t> ЗДО (</a:t>
            </a:r>
            <a:r>
              <a:rPr lang="ru-RU" baseline="0" dirty="0" err="1"/>
              <a:t>ясла</a:t>
            </a:r>
            <a:r>
              <a:rPr lang="ru-RU" baseline="0" dirty="0"/>
              <a:t>-садок)</a:t>
            </a:r>
            <a:endParaRPr lang="ru-RU" baseline="0" dirty="0"/>
          </a:p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/>
              <a:t> </a:t>
            </a:r>
            <a:r>
              <a:rPr lang="ru-RU" baseline="0" dirty="0" err="1"/>
              <a:t>вимог</a:t>
            </a:r>
            <a:r>
              <a:rPr lang="ru-RU" baseline="0" dirty="0"/>
              <a:t> за </a:t>
            </a:r>
            <a:r>
              <a:rPr lang="ru-RU" baseline="0" dirty="0" err="1"/>
              <a:t>освітніми</a:t>
            </a:r>
            <a:r>
              <a:rPr lang="ru-RU" baseline="0" dirty="0"/>
              <a:t> </a:t>
            </a:r>
            <a:r>
              <a:rPr lang="ru-RU" baseline="0" dirty="0" err="1"/>
              <a:t>напрямами</a:t>
            </a:r>
            <a:r>
              <a:rPr lang="ru-RU" baseline="0" dirty="0"/>
              <a:t> БКДО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900" b="1" i="0" u="none" strike="noStrike" kern="1200" baseline="0">
                    <a:solidFill>
                      <a:schemeClr val="accent1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Дитна у світі мистецтва</c:v>
                </c:pt>
                <c:pt idx="1">
                  <c:v>Мовлення дитини</c:v>
                </c:pt>
                <c:pt idx="2">
                  <c:v>Дитина в соціумі</c:v>
                </c:pt>
                <c:pt idx="3">
                  <c:v>Гра дитини</c:v>
                </c:pt>
                <c:pt idx="4">
                  <c:v>Дитина в природному довкіллі</c:v>
                </c:pt>
                <c:pt idx="5">
                  <c:v>дитина в сенсорно-пізнавальному просторі</c:v>
                </c:pt>
                <c:pt idx="6">
                  <c:v>Особистість дитини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5.65</c:v>
                </c:pt>
                <c:pt idx="1">
                  <c:v>5.61</c:v>
                </c:pt>
                <c:pt idx="2">
                  <c:v>5.92</c:v>
                </c:pt>
                <c:pt idx="3">
                  <c:v>6.34</c:v>
                </c:pt>
                <c:pt idx="4">
                  <c:v>5.94</c:v>
                </c:pt>
                <c:pt idx="5">
                  <c:v>6.03</c:v>
                </c:pt>
                <c:pt idx="6">
                  <c:v>6.92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2077824"/>
        <c:axId val="2072064224"/>
      </c:barChart>
      <c:catAx>
        <c:axId val="2072077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64224"/>
        <c:crosses val="autoZero"/>
        <c:auto val="1"/>
        <c:lblAlgn val="ctr"/>
        <c:lblOffset val="100"/>
        <c:noMultiLvlLbl val="0"/>
      </c:catAx>
      <c:valAx>
        <c:axId val="207206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3b5eaed2-ad3e-4ca5-a252-ff229792cb4e}"/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/>
              <a:t>Результати</a:t>
            </a:r>
            <a:r>
              <a:rPr lang="ru-RU" baseline="0" dirty="0"/>
              <a:t> </a:t>
            </a:r>
            <a:r>
              <a:rPr lang="ru-RU" baseline="0" dirty="0" err="1"/>
              <a:t>моніторингу</a:t>
            </a:r>
            <a:r>
              <a:rPr lang="ru-RU" baseline="0" dirty="0"/>
              <a:t> </a:t>
            </a:r>
            <a:r>
              <a:rPr lang="ru-RU" baseline="0" dirty="0" err="1"/>
              <a:t>рівня</a:t>
            </a:r>
            <a:r>
              <a:rPr lang="ru-RU" baseline="0" dirty="0"/>
              <a:t> </a:t>
            </a:r>
            <a:r>
              <a:rPr lang="ru-RU" baseline="0" dirty="0" err="1"/>
              <a:t>засвоєння</a:t>
            </a:r>
            <a:r>
              <a:rPr lang="ru-RU" baseline="0" dirty="0"/>
              <a:t> </a:t>
            </a:r>
            <a:r>
              <a:rPr lang="ru-RU" baseline="0" dirty="0" err="1"/>
              <a:t>вихованцями</a:t>
            </a:r>
            <a:r>
              <a:rPr lang="ru-RU" baseline="0" dirty="0"/>
              <a:t> </a:t>
            </a:r>
            <a:r>
              <a:rPr lang="ru-RU" baseline="0" dirty="0" err="1"/>
              <a:t>середніх</a:t>
            </a:r>
            <a:r>
              <a:rPr lang="ru-RU" baseline="0" dirty="0"/>
              <a:t> </a:t>
            </a:r>
            <a:r>
              <a:rPr lang="ru-RU" baseline="0" dirty="0" err="1"/>
              <a:t>груп</a:t>
            </a:r>
            <a:r>
              <a:rPr lang="ru-RU" baseline="0" dirty="0"/>
              <a:t> </a:t>
            </a:r>
            <a:r>
              <a:rPr lang="ru-RU" baseline="0" dirty="0" err="1"/>
              <a:t>Андріївського</a:t>
            </a:r>
            <a:r>
              <a:rPr lang="ru-RU" baseline="0" dirty="0"/>
              <a:t> ЗДО (</a:t>
            </a:r>
            <a:r>
              <a:rPr lang="ru-RU" baseline="0" dirty="0" err="1"/>
              <a:t>ясла</a:t>
            </a:r>
            <a:r>
              <a:rPr lang="ru-RU" baseline="0" dirty="0"/>
              <a:t>-садок)  </a:t>
            </a:r>
            <a:r>
              <a:rPr lang="ru-RU" baseline="0" dirty="0" err="1"/>
              <a:t>вимог</a:t>
            </a:r>
            <a:r>
              <a:rPr lang="ru-RU" baseline="0" dirty="0"/>
              <a:t> за </a:t>
            </a:r>
            <a:r>
              <a:rPr lang="ru-RU" baseline="0" dirty="0" err="1"/>
              <a:t>освітніми</a:t>
            </a:r>
            <a:r>
              <a:rPr lang="ru-RU" baseline="0" dirty="0"/>
              <a:t> </a:t>
            </a:r>
            <a:r>
              <a:rPr lang="ru-RU" baseline="0" dirty="0" err="1"/>
              <a:t>напрямами</a:t>
            </a:r>
            <a:r>
              <a:rPr lang="ru-RU" baseline="0" dirty="0"/>
              <a:t> БКДО</a:t>
            </a:r>
            <a:endParaRPr lang="ru-RU" dirty="0"/>
          </a:p>
        </c:rich>
      </c:tx>
      <c:layout>
        <c:manualLayout>
          <c:xMode val="edge"/>
          <c:yMode val="edge"/>
          <c:x val="0.14565640006509"/>
          <c:y val="0.014944250297757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Дитна у світі мистецтва</c:v>
                </c:pt>
                <c:pt idx="1">
                  <c:v>Мовлення дитини</c:v>
                </c:pt>
                <c:pt idx="2">
                  <c:v>Дитина в соціумі</c:v>
                </c:pt>
                <c:pt idx="3">
                  <c:v>Гра дитини</c:v>
                </c:pt>
                <c:pt idx="4">
                  <c:v>Дитина в природному довкіллі</c:v>
                </c:pt>
                <c:pt idx="5">
                  <c:v>дитина в сенсорно-пізнавальному просторі</c:v>
                </c:pt>
                <c:pt idx="6">
                  <c:v>Особистість дитини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7.54</c:v>
                </c:pt>
                <c:pt idx="1">
                  <c:v>7.34</c:v>
                </c:pt>
                <c:pt idx="2">
                  <c:v>7.45</c:v>
                </c:pt>
                <c:pt idx="3">
                  <c:v>7.45</c:v>
                </c:pt>
                <c:pt idx="4" c:formatCode="mmm\.yy">
                  <c:v>7.35</c:v>
                </c:pt>
                <c:pt idx="5">
                  <c:v>7.06</c:v>
                </c:pt>
                <c:pt idx="6">
                  <c:v>7.47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2076736"/>
        <c:axId val="2072075648"/>
      </c:barChart>
      <c:catAx>
        <c:axId val="207207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5648"/>
        <c:crosses val="autoZero"/>
        <c:auto val="1"/>
        <c:lblAlgn val="ctr"/>
        <c:lblOffset val="100"/>
        <c:noMultiLvlLbl val="0"/>
      </c:catAx>
      <c:valAx>
        <c:axId val="207207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1830b12f-55e8-4a28-a3b5-22ddd1ef426c}"/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/>
              <a:t>Результати</a:t>
            </a:r>
            <a:r>
              <a:rPr lang="ru-RU" baseline="0" dirty="0"/>
              <a:t> </a:t>
            </a:r>
            <a:r>
              <a:rPr lang="ru-RU" baseline="0" dirty="0" err="1"/>
              <a:t>моніторингу</a:t>
            </a:r>
            <a:r>
              <a:rPr lang="ru-RU" baseline="0" dirty="0"/>
              <a:t> </a:t>
            </a:r>
            <a:r>
              <a:rPr lang="ru-RU" baseline="0" dirty="0" err="1"/>
              <a:t>рівня</a:t>
            </a:r>
            <a:r>
              <a:rPr lang="ru-RU" baseline="0" dirty="0"/>
              <a:t> </a:t>
            </a:r>
            <a:r>
              <a:rPr lang="ru-RU" baseline="0" dirty="0" err="1"/>
              <a:t>засвоєння</a:t>
            </a:r>
            <a:r>
              <a:rPr lang="ru-RU" baseline="0" dirty="0"/>
              <a:t> </a:t>
            </a:r>
            <a:r>
              <a:rPr lang="ru-RU" baseline="0" dirty="0" err="1"/>
              <a:t>вихованцями</a:t>
            </a:r>
            <a:r>
              <a:rPr lang="uk-UA" altLang="ru-RU" baseline="0" dirty="0" err="1"/>
              <a:t> середніх</a:t>
            </a:r>
            <a:r>
              <a:rPr lang="ru-RU" baseline="0" dirty="0"/>
              <a:t> </a:t>
            </a:r>
            <a:r>
              <a:rPr lang="ru-RU" baseline="0" dirty="0" err="1"/>
              <a:t>груп</a:t>
            </a:r>
            <a:r>
              <a:rPr lang="ru-RU" baseline="0" dirty="0"/>
              <a:t> </a:t>
            </a:r>
            <a:r>
              <a:rPr lang="ru-RU" baseline="0" dirty="0" err="1"/>
              <a:t>Андріївського</a:t>
            </a:r>
            <a:r>
              <a:rPr lang="ru-RU" baseline="0" dirty="0"/>
              <a:t> ЗДО (</a:t>
            </a:r>
            <a:r>
              <a:rPr lang="ru-RU" baseline="0" dirty="0" err="1"/>
              <a:t>ясла</a:t>
            </a:r>
            <a:r>
              <a:rPr lang="ru-RU" baseline="0" dirty="0"/>
              <a:t>-садок)</a:t>
            </a:r>
            <a:endParaRPr lang="ru-RU" baseline="0" dirty="0"/>
          </a:p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/>
              <a:t> </a:t>
            </a:r>
            <a:r>
              <a:rPr lang="ru-RU" baseline="0" dirty="0" err="1"/>
              <a:t>вимог</a:t>
            </a:r>
            <a:r>
              <a:rPr lang="ru-RU" baseline="0" dirty="0"/>
              <a:t> за </a:t>
            </a:r>
            <a:r>
              <a:rPr lang="ru-RU" baseline="0" dirty="0" err="1"/>
              <a:t>освітніми</a:t>
            </a:r>
            <a:r>
              <a:rPr lang="ru-RU" baseline="0" dirty="0"/>
              <a:t> </a:t>
            </a:r>
            <a:r>
              <a:rPr lang="ru-RU" baseline="0" dirty="0" err="1"/>
              <a:t>напрямами</a:t>
            </a:r>
            <a:r>
              <a:rPr lang="ru-RU" baseline="0" dirty="0"/>
              <a:t> БКДО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900" b="1" i="0" u="none" strike="noStrike" kern="1200" baseline="0">
                    <a:solidFill>
                      <a:schemeClr val="accent1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Дитна у світі мистецтва</c:v>
                </c:pt>
                <c:pt idx="1">
                  <c:v>Мовлення дитини</c:v>
                </c:pt>
                <c:pt idx="2">
                  <c:v>Дитина в соціумі</c:v>
                </c:pt>
                <c:pt idx="3">
                  <c:v>Гра дитини</c:v>
                </c:pt>
                <c:pt idx="4">
                  <c:v>Дитина в природному довкіллі</c:v>
                </c:pt>
                <c:pt idx="5">
                  <c:v>дитина в сенсорно-пізнавальному просторі</c:v>
                </c:pt>
                <c:pt idx="6">
                  <c:v>Особистість дитини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6.56</c:v>
                </c:pt>
                <c:pt idx="1">
                  <c:v>6.69</c:v>
                </c:pt>
                <c:pt idx="2">
                  <c:v>6.97</c:v>
                </c:pt>
                <c:pt idx="3">
                  <c:v>7.53</c:v>
                </c:pt>
                <c:pt idx="4">
                  <c:v>6.96</c:v>
                </c:pt>
                <c:pt idx="5">
                  <c:v>7.3</c:v>
                </c:pt>
                <c:pt idx="6">
                  <c:v>7.47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2063136"/>
        <c:axId val="2072071840"/>
      </c:barChart>
      <c:catAx>
        <c:axId val="2072063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1840"/>
        <c:crosses val="autoZero"/>
        <c:auto val="1"/>
        <c:lblAlgn val="ctr"/>
        <c:lblOffset val="100"/>
        <c:noMultiLvlLbl val="0"/>
      </c:catAx>
      <c:valAx>
        <c:axId val="207207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6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445b5a99-238b-4451-b939-5e03a4cf9e13}"/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/>
              <a:t>Результати</a:t>
            </a:r>
            <a:r>
              <a:rPr lang="ru-RU" baseline="0" dirty="0"/>
              <a:t> </a:t>
            </a:r>
            <a:r>
              <a:rPr lang="ru-RU" baseline="0" dirty="0" err="1"/>
              <a:t>моніторингу</a:t>
            </a:r>
            <a:r>
              <a:rPr lang="ru-RU" baseline="0" dirty="0"/>
              <a:t> </a:t>
            </a:r>
            <a:r>
              <a:rPr lang="ru-RU" baseline="0" dirty="0" err="1"/>
              <a:t>рівня</a:t>
            </a:r>
            <a:r>
              <a:rPr lang="ru-RU" baseline="0" dirty="0"/>
              <a:t> </a:t>
            </a:r>
            <a:r>
              <a:rPr lang="ru-RU" baseline="0" dirty="0" err="1"/>
              <a:t>засвоєння</a:t>
            </a:r>
            <a:r>
              <a:rPr lang="ru-RU" baseline="0" dirty="0"/>
              <a:t> </a:t>
            </a:r>
            <a:r>
              <a:rPr lang="ru-RU" baseline="0" dirty="0" err="1"/>
              <a:t>вихованцями</a:t>
            </a:r>
            <a:r>
              <a:rPr lang="ru-RU" baseline="0" dirty="0"/>
              <a:t> старших </a:t>
            </a:r>
            <a:r>
              <a:rPr lang="ru-RU" baseline="0" dirty="0" err="1"/>
              <a:t>груп</a:t>
            </a:r>
            <a:r>
              <a:rPr lang="ru-RU" baseline="0" dirty="0"/>
              <a:t> </a:t>
            </a:r>
            <a:r>
              <a:rPr lang="ru-RU" baseline="0" dirty="0" err="1"/>
              <a:t>Андріївського</a:t>
            </a:r>
            <a:r>
              <a:rPr lang="ru-RU" baseline="0" dirty="0"/>
              <a:t> ЗДО (</a:t>
            </a:r>
            <a:r>
              <a:rPr lang="ru-RU" baseline="0" dirty="0" err="1"/>
              <a:t>ясла</a:t>
            </a:r>
            <a:r>
              <a:rPr lang="ru-RU" baseline="0" dirty="0"/>
              <a:t>-садок)</a:t>
            </a:r>
            <a:endParaRPr lang="ru-RU" baseline="0" dirty="0"/>
          </a:p>
          <a:p>
            <a:pPr>
              <a:defRPr lang="ru-RU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/>
              <a:t> </a:t>
            </a:r>
            <a:r>
              <a:rPr lang="ru-RU" baseline="0" dirty="0" err="1"/>
              <a:t>вимог</a:t>
            </a:r>
            <a:r>
              <a:rPr lang="ru-RU" baseline="0" dirty="0"/>
              <a:t> за </a:t>
            </a:r>
            <a:r>
              <a:rPr lang="ru-RU" baseline="0" dirty="0" err="1"/>
              <a:t>освітніми</a:t>
            </a:r>
            <a:r>
              <a:rPr lang="ru-RU" baseline="0" dirty="0"/>
              <a:t> </a:t>
            </a:r>
            <a:r>
              <a:rPr lang="ru-RU" baseline="0" dirty="0" err="1"/>
              <a:t>напрямами</a:t>
            </a:r>
            <a:r>
              <a:rPr lang="ru-RU" baseline="0" dirty="0"/>
              <a:t> БКДО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900" b="1" i="0" u="none" strike="noStrike" kern="1200" baseline="0">
                    <a:solidFill>
                      <a:schemeClr val="accent1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Дитна у світі мистецтва</c:v>
                </c:pt>
                <c:pt idx="1">
                  <c:v>Мовлення дитини</c:v>
                </c:pt>
                <c:pt idx="2">
                  <c:v>Дитина в соціумі</c:v>
                </c:pt>
                <c:pt idx="3">
                  <c:v>Гра дитини</c:v>
                </c:pt>
                <c:pt idx="4">
                  <c:v>Дитина в природному довкіллі</c:v>
                </c:pt>
                <c:pt idx="5">
                  <c:v>дитина в сенсорно-пізнавальному просторі</c:v>
                </c:pt>
                <c:pt idx="6">
                  <c:v>Особистість дитини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8.11</c:v>
                </c:pt>
                <c:pt idx="1">
                  <c:v>7.85</c:v>
                </c:pt>
                <c:pt idx="2">
                  <c:v>8.19</c:v>
                </c:pt>
                <c:pt idx="3">
                  <c:v>8.36</c:v>
                </c:pt>
                <c:pt idx="4">
                  <c:v>8.13</c:v>
                </c:pt>
                <c:pt idx="5">
                  <c:v>8</c:v>
                </c:pt>
                <c:pt idx="6">
                  <c:v>8.23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2071296"/>
        <c:axId val="2072072928"/>
      </c:barChart>
      <c:catAx>
        <c:axId val="2072071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2928"/>
        <c:crosses val="autoZero"/>
        <c:auto val="1"/>
        <c:lblAlgn val="ctr"/>
        <c:lblOffset val="100"/>
        <c:noMultiLvlLbl val="0"/>
      </c:catAx>
      <c:valAx>
        <c:axId val="207207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7207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2dfb826a-4923-4fd2-99d3-5c9637b6bfb6}"/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1080-555D-4A68-BA2B-F96E06F576F6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6D44C-0C8E-46E0-AE74-E644CE06FDC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6D44C-0C8E-46E0-AE74-E644CE06FDC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1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779510" cy="56944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молодших груп 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Андріївського ЗДО (ясла-садок)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760955" y="1340768"/>
          <a:ext cx="7776631" cy="173253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32248"/>
                <a:gridCol w="1656184"/>
                <a:gridCol w="2376264"/>
                <a:gridCol w="151193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«Особистість дитини»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1.Рухова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2.Здоров’язбережувальна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3.Особистість дитини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5,64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4,89</a:t>
                      </a:r>
                      <a:endParaRPr sz="14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5,24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№2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8.38</a:t>
                      </a:r>
                      <a:endParaRPr sz="14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7.79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7,41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latin typeface="Times New Roman" panose="02020603050405020304"/>
                          <a:ea typeface="Calibri" panose="020F0502020204030204"/>
                        </a:rPr>
                        <a:t>7,01</a:t>
                      </a:r>
                      <a:endParaRPr sz="1400" b="1" dirty="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6,36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6,33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60730" y="3429000"/>
          <a:ext cx="7362190" cy="2627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755"/>
                <a:gridCol w="1750060"/>
                <a:gridCol w="3508375"/>
              </a:tblGrid>
              <a:tr h="30226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2. Освітній напрям «Дитина в сенсорно-пізнавальному просторі»</a:t>
                      </a:r>
                      <a:endParaRPr lang="ru-RU" sz="1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880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1.Предметно-практична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2.Сенсорно-пізнавальна компетентність, логіко-математична, дослідницька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4,87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4,88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370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7,23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43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6,05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6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70255"/>
            <a:ext cx="8064896" cy="727803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старших груп Андріївського ЗДО (ясла-садок)</a:t>
            </a:r>
            <a:r>
              <a:rPr kumimoji="0" lang="ru-RU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576" y="1321100"/>
          <a:ext cx="7560840" cy="2395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784"/>
                <a:gridCol w="2271720"/>
                <a:gridCol w="3024336"/>
              </a:tblGrid>
              <a:tr h="463131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Освітній напрям  «Дитина в природному довкіллі»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737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Природничо-екологічна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Навички,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орієнтовоні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сталий розвиток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0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8,23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8,53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40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8,47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8,53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40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№3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7,52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7,48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74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8,07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8,18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44230" y="3842580"/>
          <a:ext cx="7988209" cy="26827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729511"/>
                <a:gridCol w="1732227"/>
                <a:gridCol w="2312126"/>
                <a:gridCol w="2214345"/>
              </a:tblGrid>
              <a:tr h="777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 напрями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«Гра дитини»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Освітній напрям «Дитина в соціумі»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Освітній напрям «Дитина у світі мистецтва»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7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Ігрова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1.Соціально-громадянська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Мистецько-творча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6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8,55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8,32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7,42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36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8,48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8,41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8,37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36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8,05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7,86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7,62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6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8,36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8,19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7,8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1979"/>
            <a:ext cx="8064896" cy="796782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старших груп Андріївського ЗДО (ясла-садок)</a:t>
            </a:r>
            <a:r>
              <a:rPr kumimoji="0" lang="ru-RU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6930" y="1772816"/>
          <a:ext cx="7470140" cy="1965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1619885"/>
                <a:gridCol w="2162175"/>
                <a:gridCol w="207073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«Мовлення дитини»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Мовленнєва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2.Комунікативна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Художньо-мовленнєва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8,01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7,52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8,44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8,37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№3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7,43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7,71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7,62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7,96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7,89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7,71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5"/>
          <p:cNvGraphicFramePr>
            <a:graphicFrameLocks noGrp="1"/>
          </p:cNvGraphicFramePr>
          <p:nvPr>
            <p:ph idx="1"/>
          </p:nvPr>
        </p:nvGraphicFramePr>
        <p:xfrm>
          <a:off x="899592" y="836712"/>
          <a:ext cx="727280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94" y="476672"/>
            <a:ext cx="8435280" cy="1465311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ПЛАН-ГРАФІК</a:t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Андріївського закладу дошкільної освіти (ясла-садок)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навчання педагогічних працівників у 20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971550" y="1896745"/>
          <a:ext cx="7255510" cy="4206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015"/>
                <a:gridCol w="2313305"/>
                <a:gridCol w="1891665"/>
                <a:gridCol w="1541780"/>
                <a:gridCol w="1261745"/>
              </a:tblGrid>
              <a:tr h="1093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 та тема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кваліфікації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ПІБ педагога</a:t>
                      </a:r>
                      <a:endParaRPr lang="uk-UA" sz="16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проходження курсів</a:t>
                      </a:r>
                      <a:endParaRPr lang="uk-UA" sz="16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 наступної атестації</a:t>
                      </a:r>
                      <a:endParaRPr lang="uk-UA" sz="16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  <a:tr h="510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altLang="ru-RU" sz="8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alt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uk-UA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Вихователі закладів дошкільної освіти</a:t>
                      </a:r>
                      <a:endParaRPr kumimoji="0" lang="uk-UA" alt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Курочка Тетяна Миколаївна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Січень 2025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  <a:tr h="61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2.</a:t>
                      </a:r>
                      <a:endParaRPr 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alt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Вихователі закладів дошкільної освіти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Коновалова Олена Павлівна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Травень</a:t>
                      </a:r>
                      <a:r>
                        <a:rPr lang="uk-UA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  <a:tr h="610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3.</a:t>
                      </a:r>
                      <a:endParaRPr 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alt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Вихователі закладів дошкільної освіти</a:t>
                      </a:r>
                      <a:endParaRPr lang="uk-UA" alt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Пащенко Людмила Миколаївна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Травень 2025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8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uk-UA" alt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Вихователі закладів дошкільної освіти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Пугайкіна</a:t>
                      </a: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Тетяна Миколаївна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Травень</a:t>
                      </a:r>
                      <a:r>
                        <a:rPr lang="uk-UA" alt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2025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uk-UA" alt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8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uk-UA" altLang="ru-RU" sz="8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Вихователі закладів дошкільної освіти</a:t>
                      </a:r>
                      <a:endParaRPr lang="uk-UA" alt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Дякова Світлана</a:t>
                      </a:r>
                      <a:r>
                        <a:rPr lang="uk-UA" alt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Юріївна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Травень 2025</a:t>
                      </a:r>
                      <a:endParaRPr lang="uk-UA" alt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uk-UA" alt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01" marR="49801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605" y="1403985"/>
            <a:ext cx="8495665" cy="360426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Виконання програми національно-патріотичного виховання дітей та учнівської молоді Донецької селищної територіальної громади на 2024-2028 роки </a:t>
            </a:r>
            <a:endParaRPr lang="uk-UA" altLang="ru-RU"/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1403350" y="371729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/>
              <a:t>	</a:t>
            </a:r>
            <a:endParaRPr lang="ru-RU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305" y="1700530"/>
            <a:ext cx="6818630" cy="2511425"/>
          </a:xfrm>
        </p:spPr>
        <p:txBody>
          <a:bodyPr/>
          <a:lstStyle/>
          <a:p>
            <a:r>
              <a:rPr lang="uk-UA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Робота з батьками - складова процесу патріотичного виховання</a:t>
            </a:r>
            <a:endParaRPr lang="uk-UA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548640"/>
            <a:ext cx="6798945" cy="556260"/>
          </a:xfrm>
        </p:spPr>
        <p:txBody>
          <a:bodyPr>
            <a:normAutofit fontScale="90000"/>
          </a:bodyPr>
          <a:lstStyle/>
          <a:p>
            <a:r>
              <a:rPr lang="uk-UA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Профілактика булінгу в дитячому середовищі (курси)</a:t>
            </a:r>
            <a:endParaRPr lang="uk-UA" altLang="ru-RU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idx="1"/>
          </p:nvPr>
        </p:nvSpPr>
        <p:spPr>
          <a:xfrm>
            <a:off x="539115" y="1917065"/>
            <a:ext cx="8229600" cy="4525963"/>
          </a:xfrm>
        </p:spPr>
        <p:txBody>
          <a:bodyPr/>
          <a:lstStyle/>
          <a:p>
            <a:r>
              <a:rPr lang="uk-UA" altLang="ru-RU" dirty="0"/>
              <a:t>Курси підвищення кваліфікації “Протидія  та попередження </a:t>
            </a:r>
            <a:r>
              <a:rPr lang="uk-UA" altLang="ru-RU" dirty="0" err="1"/>
              <a:t>булінгу</a:t>
            </a:r>
            <a:r>
              <a:rPr lang="uk-UA" altLang="ru-RU" dirty="0"/>
              <a:t> (цькування в ЗДО)</a:t>
            </a:r>
            <a:endParaRPr lang="uk-UA" altLang="ru-RU" dirty="0"/>
          </a:p>
          <a:p>
            <a:r>
              <a:rPr lang="en-US" altLang="ru-RU" dirty="0"/>
              <a:t> </a:t>
            </a:r>
            <a:r>
              <a:rPr lang="en-US" altLang="en-US" dirty="0" err="1"/>
              <a:t>Пройти</a:t>
            </a:r>
            <a:r>
              <a:rPr lang="en-US" altLang="ru-RU" dirty="0"/>
              <a:t> </a:t>
            </a:r>
            <a:r>
              <a:rPr lang="en-US" altLang="en-US" dirty="0" err="1"/>
              <a:t>на</a:t>
            </a:r>
            <a:r>
              <a:rPr lang="en-US" altLang="ru-RU" dirty="0"/>
              <a:t>  prometheus.org.ua</a:t>
            </a:r>
            <a:endParaRPr lang="en-US" alt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899592" y="3140968"/>
            <a:ext cx="7704856" cy="788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uk-UA" sz="3600" b="1" kern="10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До нових зустрічей! </a:t>
            </a:r>
            <a:endParaRPr lang="uk-UA" sz="3600" b="1" kern="10" spc="0" dirty="0">
              <a:solidFill>
                <a:schemeClr val="accent1">
                  <a:lumMod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892480" cy="86409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молодших груп 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Андріївського ЗДО (ясла-садок)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015" y="1341120"/>
          <a:ext cx="7642225" cy="1864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7900"/>
                <a:gridCol w="2546985"/>
                <a:gridCol w="2847340"/>
              </a:tblGrid>
              <a:tr h="46736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Освітній напрям  «Дитина в природному довкіллі»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516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Природничо-екологічна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Навички, орієнтовоні на сталий розвиток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4,65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7,02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6.88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5,84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6,04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9681" y="3644642"/>
          <a:ext cx="7817281" cy="222326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89455"/>
                <a:gridCol w="1446530"/>
                <a:gridCol w="2307386"/>
                <a:gridCol w="20739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 напрями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«Гра дитини»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Освітній напрям «Дитина в соціумі»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Освітній напрям «Дитина у світі мистецтва»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Ігрова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1.Соціально-громадянська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Мистецько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-творча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5,24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4,29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3,88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7.44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7,54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7,43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6,34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5,92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5,65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молодших груп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Андріївського ЗДО (ясла-садок)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4941" y="1701309"/>
          <a:ext cx="7470140" cy="2509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1619885"/>
                <a:gridCol w="2162175"/>
                <a:gridCol w="207073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«Мовлення дитини»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Мовленнєва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2.Комунікативна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Художньо-мовленнєва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3,84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4,03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3,86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молодша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7.04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7,27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7,62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 smtClean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ru-RU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5,44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latin typeface="Times New Roman" panose="02020603050405020304"/>
                          <a:ea typeface="Calibri" panose="020F0502020204030204"/>
                        </a:rPr>
                        <a:t>5,65</a:t>
                      </a:r>
                      <a:endParaRPr sz="1400" b="1" dirty="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latin typeface="Times New Roman" panose="02020603050405020304"/>
                          <a:ea typeface="Calibri" panose="020F0502020204030204"/>
                        </a:rPr>
                        <a:t>5,74</a:t>
                      </a:r>
                      <a:endParaRPr sz="1400" b="1" dirty="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5"/>
          <p:cNvGraphicFramePr>
            <a:graphicFrameLocks noGrp="1"/>
          </p:cNvGraphicFramePr>
          <p:nvPr>
            <p:ph idx="1"/>
          </p:nvPr>
        </p:nvGraphicFramePr>
        <p:xfrm>
          <a:off x="1043608" y="764704"/>
          <a:ext cx="7128792" cy="5170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3"/>
            <a:ext cx="8064896" cy="86409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середніх груп 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Андріївського ЗДО (ясла-садок)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323" y="1413159"/>
          <a:ext cx="7776864" cy="1965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1619885"/>
                <a:gridCol w="2595418"/>
                <a:gridCol w="1944216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«Особистість дитини»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1.Рухова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2.Здоров’язбережувальна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Особистість дитини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9,17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9,18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8,98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7,28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6,34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6,73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altLang="en-US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Середня №3</a:t>
                      </a:r>
                      <a:endParaRPr lang="uk-UA" altLang="en-US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6,21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6,46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6,49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7,55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7,33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7,4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27584" y="3573397"/>
          <a:ext cx="7632848" cy="2424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2559119"/>
                <a:gridCol w="3456384"/>
              </a:tblGrid>
              <a:tr h="48577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Освітній напрям «Дитина в сенсорно-пізнавальному просторі»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1.Предметно-практична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2.Сенсорно-пізнавальна компетентність, логіко-математична, дослідницька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9,14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8.93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6,38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6,38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Середня №3</a:t>
                      </a:r>
                      <a:endParaRPr lang="uk-UA" altLang="en-US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6,56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6,41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7,36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7,24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9221"/>
            <a:ext cx="8064896" cy="851548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середніх груп </a:t>
            </a:r>
            <a:b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Андріївського ЗДО (ясла-садок)</a:t>
            </a:r>
            <a:r>
              <a:rPr lang="ru-RU" sz="1800" dirty="0">
                <a:ln>
                  <a:noFill/>
                </a:ln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979855" y="1485077"/>
          <a:ext cx="7128792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2415103"/>
                <a:gridCol w="3096344"/>
              </a:tblGrid>
              <a:tr h="48577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Освітній напрям  «Дитина в природному довкіллі»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Природничо-екологічна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Навички, орієнтовоні на сталий розвиток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8,96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9,07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5,79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5,81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Середня №3</a:t>
                      </a:r>
                      <a:endParaRPr lang="uk-UA" altLang="en-US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5,53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7,12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6,8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62533" y="3717032"/>
          <a:ext cx="7618934" cy="247535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17345"/>
                <a:gridCol w="1681109"/>
                <a:gridCol w="2232248"/>
                <a:gridCol w="20882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 напрями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«Гра дитини»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Освітній напрям «Дитина в соціумі»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Освітній напрям «Дитина у світі мистецтва»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Ігрова 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1.Соціально-громадянська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Мистецько-творча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9,12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9,17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8,64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7,31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5,88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5,38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Середня №3</a:t>
                      </a:r>
                      <a:endParaRPr lang="uk-UA" alt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6,16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5,87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5,67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7,53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6,97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6,56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1"/>
            <a:ext cx="8179462" cy="1296143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середніх груп </a:t>
            </a:r>
            <a:b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Андріївського ЗДО (ясла-садок)</a:t>
            </a:r>
            <a:r>
              <a:rPr lang="ru-RU" sz="1800" dirty="0">
                <a:ln>
                  <a:noFill/>
                </a:ln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576" y="1844824"/>
          <a:ext cx="7470140" cy="1965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1619885"/>
                <a:gridCol w="2162175"/>
                <a:gridCol w="207073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«Мовлення дитини»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Мовленнєва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2.Комунікативна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Художньо-мовленнєва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9.06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9.18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8.62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5,25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5,37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Середня №3</a:t>
                      </a:r>
                      <a:endParaRPr lang="uk-UA" altLang="en-US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5,73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5,88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5,59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6,68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6,81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6,57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5"/>
          <p:cNvGraphicFramePr>
            <a:graphicFrameLocks noGrp="1"/>
          </p:cNvGraphicFramePr>
          <p:nvPr>
            <p:ph idx="1"/>
          </p:nvPr>
        </p:nvGraphicFramePr>
        <p:xfrm>
          <a:off x="3991610" y="2790190"/>
          <a:ext cx="3983990" cy="3145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" name="Объект 5"/>
          <p:cNvGraphicFramePr>
            <a:graphicFrameLocks noGrp="1"/>
          </p:cNvGraphicFramePr>
          <p:nvPr/>
        </p:nvGraphicFramePr>
        <p:xfrm>
          <a:off x="1043608" y="764704"/>
          <a:ext cx="7128792" cy="5170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269" y="447856"/>
            <a:ext cx="8179462" cy="10081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рівня засвоєння вихованцями старших груп Андріївського ЗДО (ясла-садок)</a:t>
            </a:r>
            <a:r>
              <a:rPr lang="ru-RU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 за освітніми напрямами БКДО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1560" y="1462945"/>
          <a:ext cx="7470140" cy="1965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/>
                <a:gridCol w="1619885"/>
                <a:gridCol w="2162175"/>
                <a:gridCol w="207073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напрям «Особистість дитини»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1.Рухова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2.Здоров’язбережувальна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Особистість дитини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№1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8.86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8,91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8,59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№2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8,04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8,36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8,17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№3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7,57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7,77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8,16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8,35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8,19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44942" y="3645024"/>
          <a:ext cx="7254116" cy="265239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72908"/>
                <a:gridCol w="2507612"/>
                <a:gridCol w="2573596"/>
              </a:tblGrid>
              <a:tr h="48577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Освітній напрям «Дитина в сенсорно-пізнавальному просторі»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1.Предметно-практична компетентність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2.Сенсорно-пізнавальна компетентність, логіко-математична, дослідницька компетентність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8,24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8.23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8,3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8,25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 №3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7,71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Times New Roman" panose="02020603050405020304"/>
                          <a:ea typeface="Calibri" panose="020F0502020204030204"/>
                        </a:rPr>
                        <a:t>7.58</a:t>
                      </a:r>
                      <a:endParaRPr sz="14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>
                          <a:latin typeface="Times New Roman" panose="02020603050405020304"/>
                          <a:ea typeface="Calibri" panose="020F0502020204030204"/>
                        </a:rPr>
                        <a:t>8,08</a:t>
                      </a:r>
                      <a:endParaRPr sz="1400" b="1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8,02</a:t>
                      </a:r>
                      <a:endParaRPr sz="1400" b="1" dirty="0">
                        <a:solidFill>
                          <a:srgbClr val="C00000"/>
                        </a:solidFill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7115</Words>
  <Application>WPS Presentation</Application>
  <PresentationFormat>Экран (4:3)</PresentationFormat>
  <Paragraphs>710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Calibri</vt:lpstr>
      <vt:lpstr>Times New Roman</vt:lpstr>
      <vt:lpstr>Calibri</vt:lpstr>
      <vt:lpstr>Microsoft YaHei</vt:lpstr>
      <vt:lpstr>Arial Unicode MS</vt:lpstr>
      <vt:lpstr>Business Cooperate</vt:lpstr>
      <vt:lpstr>Результати моніторингу рівня засвоєння вихованцями молодших груп  Андріївського ЗДО (ясла-садок) вимог за освітніми напрямами БКДО</vt:lpstr>
      <vt:lpstr>Результати моніторингу рівня засвоєння вихованцями молодших груп  Андріївського ЗДО (ясла-садок) вимог за освітніми напрямами БКДО</vt:lpstr>
      <vt:lpstr>Результати моніторингу рівня засвоєння вихованцями молодших груп  Андріївського ЗДО (ясла-садок) вимог за освітніми напрямами БКДО</vt:lpstr>
      <vt:lpstr>PowerPoint 演示文稿</vt:lpstr>
      <vt:lpstr>Результати моніторингу рівня засвоєння вихованцями середніх груп  Андріївського ЗДО (ясла-садок) вимог за освітніми напрямами БКДО</vt:lpstr>
      <vt:lpstr>Результати моніторингу рівня засвоєння вихованцями середніх груп  Андріївського ЗДО (ясла-садок) вимог за освітніми напрямами БКДО</vt:lpstr>
      <vt:lpstr>Результати моніторингу рівня засвоєння вихованцями середніх груп  Андріївського ЗДО (ясла-садок) вимог за освітніми напрямами БКДО</vt:lpstr>
      <vt:lpstr>PowerPoint 演示文稿</vt:lpstr>
      <vt:lpstr>Результати моніторингу рівня засвоєння вихованцями старших груп Андріївського ЗДО (ясла-садок) вимог за освітніми напрямами БКДО</vt:lpstr>
      <vt:lpstr>Результати моніторингу рівня засвоєння вихованцями старших груп Андріївського ЗДО (ясла-садок) вимог за освітніми напрямами БКДО</vt:lpstr>
      <vt:lpstr>Результати моніторингу рівня засвоєння вихованцями старших груп Андріївського ЗДО (ясла-садок) вимог за освітніми напрямами БКДО</vt:lpstr>
      <vt:lpstr>PowerPoint 演示文稿</vt:lpstr>
      <vt:lpstr>ПЛАН-ГРАФІК Андріївського закладу дошкільної освіти (ясла-садок)   на навчання педагогічних працівників у 2025р. </vt:lpstr>
      <vt:lpstr>Виконання програми національно-патріотичного виховання дітей та учнівської молоді Донецької селищної територіальної громади на 2024-2028 роки </vt:lpstr>
      <vt:lpstr>Робота з батьками - складова процесу патріотичного виховання</vt:lpstr>
      <vt:lpstr>Профілактика булінгу в дитячому середовищі (курси)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Тетяна Курочка</cp:lastModifiedBy>
  <cp:revision>127</cp:revision>
  <cp:lastPrinted>2023-02-14T14:01:00Z</cp:lastPrinted>
  <dcterms:created xsi:type="dcterms:W3CDTF">2018-10-02T08:27:00Z</dcterms:created>
  <dcterms:modified xsi:type="dcterms:W3CDTF">2025-01-28T11:11:08Z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01CAEBA3E9344EC1B6497B12C0CCE428_12</vt:lpwstr>
  </property>
  <property fmtid="{D5CDD505-2E9C-101B-9397-08002B2CF9AE}" pid="3" name="KSOProductBuildVer">
    <vt:lpwstr>1049-12.2.0.19805</vt:lpwstr>
  </property>
</Properties>
</file>