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7" r:id="rId3"/>
    <p:sldId id="336" r:id="rId4"/>
    <p:sldId id="337" r:id="rId5"/>
    <p:sldId id="338" r:id="rId6"/>
    <p:sldId id="345" r:id="rId7"/>
    <p:sldId id="339" r:id="rId8"/>
    <p:sldId id="340" r:id="rId9"/>
    <p:sldId id="341" r:id="rId10"/>
    <p:sldId id="346" r:id="rId11"/>
    <p:sldId id="342" r:id="rId12"/>
    <p:sldId id="343" r:id="rId13"/>
    <p:sldId id="344" r:id="rId14"/>
    <p:sldId id="347" r:id="rId15"/>
  </p:sldIdLst>
  <p:sldSz cx="9144000" cy="6858000" type="screen4x3"/>
  <p:notesSz cx="6858000" cy="994537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 userDrawn="1">
          <p15:clr>
            <a:srgbClr val="A4A3A4"/>
          </p15:clr>
        </p15:guide>
        <p15:guide id="2" pos="28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28" autoAdjust="0"/>
  </p:normalViewPr>
  <p:slideViewPr>
    <p:cSldViewPr showGuides="1">
      <p:cViewPr varScale="1">
        <p:scale>
          <a:sx n="110" d="100"/>
          <a:sy n="110" d="100"/>
        </p:scale>
        <p:origin x="1824" y="96"/>
      </p:cViewPr>
      <p:guideLst>
        <p:guide orient="horz" pos="2206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ru-RU" baseline="0" dirty="0"/>
              <a:t> </a:t>
            </a:r>
            <a:r>
              <a:rPr lang="ru-RU" baseline="0" dirty="0" err="1"/>
              <a:t>молодших</a:t>
            </a:r>
            <a:r>
              <a:rPr lang="ru-RU" baseline="0" dirty="0"/>
              <a:t>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</a:t>
            </a:r>
            <a:endParaRPr lang="ru-RU" baseline="0" dirty="0"/>
          </a:p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/>
              <a:t>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6.06</c:v>
                </c:pt>
                <c:pt idx="1">
                  <c:v>6.22</c:v>
                </c:pt>
                <c:pt idx="2">
                  <c:v>6.22</c:v>
                </c:pt>
                <c:pt idx="3">
                  <c:v>7.08</c:v>
                </c:pt>
                <c:pt idx="4">
                  <c:v>6.43</c:v>
                </c:pt>
                <c:pt idx="5">
                  <c:v>6.8</c:v>
                </c:pt>
                <c:pt idx="6">
                  <c:v>6.92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34972880"/>
        <c:axId val="1934966896"/>
      </c:barChart>
      <c:catAx>
        <c:axId val="193497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934966896"/>
        <c:crosses val="autoZero"/>
        <c:auto val="1"/>
        <c:lblAlgn val="ctr"/>
        <c:lblOffset val="100"/>
        <c:noMultiLvlLbl val="0"/>
      </c:catAx>
      <c:valAx>
        <c:axId val="193496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93497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ru-RU" baseline="0" dirty="0"/>
              <a:t> </a:t>
            </a:r>
            <a:r>
              <a:rPr lang="ru-RU" baseline="0" dirty="0" err="1"/>
              <a:t>середніх</a:t>
            </a:r>
            <a:r>
              <a:rPr lang="ru-RU" baseline="0" dirty="0"/>
              <a:t>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 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layout>
        <c:manualLayout>
          <c:xMode val="edge"/>
          <c:yMode val="edge"/>
          <c:x val="0.14565640006509"/>
          <c:y val="0.014944250297757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7.54</c:v>
                </c:pt>
                <c:pt idx="1">
                  <c:v>7.34</c:v>
                </c:pt>
                <c:pt idx="2">
                  <c:v>7.45</c:v>
                </c:pt>
                <c:pt idx="3">
                  <c:v>7.45</c:v>
                </c:pt>
                <c:pt idx="4" c:formatCode="mmm\.yy">
                  <c:v>7.35</c:v>
                </c:pt>
                <c:pt idx="5">
                  <c:v>7.06</c:v>
                </c:pt>
                <c:pt idx="6">
                  <c:v>7.47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34972880"/>
        <c:axId val="1934966896"/>
      </c:barChart>
      <c:catAx>
        <c:axId val="193497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934966896"/>
        <c:crosses val="autoZero"/>
        <c:auto val="1"/>
        <c:lblAlgn val="ctr"/>
        <c:lblOffset val="100"/>
        <c:noMultiLvlLbl val="0"/>
      </c:catAx>
      <c:valAx>
        <c:axId val="193496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93497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uk-UA" altLang="ru-RU" baseline="0" dirty="0" err="1"/>
              <a:t> середніх</a:t>
            </a:r>
            <a:r>
              <a:rPr lang="ru-RU" baseline="0" dirty="0"/>
              <a:t>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</a:t>
            </a:r>
            <a:endParaRPr lang="ru-RU" baseline="0" dirty="0"/>
          </a:p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/>
              <a:t>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7.31</c:v>
                </c:pt>
                <c:pt idx="1">
                  <c:v>7.34</c:v>
                </c:pt>
                <c:pt idx="2">
                  <c:v>7.45</c:v>
                </c:pt>
                <c:pt idx="3">
                  <c:v>7.45</c:v>
                </c:pt>
                <c:pt idx="4">
                  <c:v>7.35</c:v>
                </c:pt>
                <c:pt idx="5">
                  <c:v>7.06</c:v>
                </c:pt>
                <c:pt idx="6">
                  <c:v>7.47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34972880"/>
        <c:axId val="1934966896"/>
      </c:barChart>
      <c:catAx>
        <c:axId val="193497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934966896"/>
        <c:crosses val="autoZero"/>
        <c:auto val="1"/>
        <c:lblAlgn val="ctr"/>
        <c:lblOffset val="100"/>
        <c:noMultiLvlLbl val="0"/>
      </c:catAx>
      <c:valAx>
        <c:axId val="193496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93497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Результати</a:t>
            </a:r>
            <a:r>
              <a:rPr lang="ru-RU" baseline="0" dirty="0"/>
              <a:t> </a:t>
            </a:r>
            <a:r>
              <a:rPr lang="ru-RU" baseline="0" dirty="0" err="1"/>
              <a:t>моніторингу</a:t>
            </a:r>
            <a:r>
              <a:rPr lang="ru-RU" baseline="0" dirty="0"/>
              <a:t> </a:t>
            </a:r>
            <a:r>
              <a:rPr lang="ru-RU" baseline="0" dirty="0" err="1"/>
              <a:t>рівня</a:t>
            </a:r>
            <a:r>
              <a:rPr lang="ru-RU" baseline="0" dirty="0"/>
              <a:t> </a:t>
            </a:r>
            <a:r>
              <a:rPr lang="ru-RU" baseline="0" dirty="0" err="1"/>
              <a:t>засвоєння</a:t>
            </a:r>
            <a:r>
              <a:rPr lang="ru-RU" baseline="0" dirty="0"/>
              <a:t> </a:t>
            </a:r>
            <a:r>
              <a:rPr lang="ru-RU" baseline="0" dirty="0" err="1"/>
              <a:t>вихованцями</a:t>
            </a:r>
            <a:r>
              <a:rPr lang="ru-RU" baseline="0" dirty="0"/>
              <a:t> старших </a:t>
            </a:r>
            <a:r>
              <a:rPr lang="ru-RU" baseline="0" dirty="0" err="1"/>
              <a:t>груп</a:t>
            </a:r>
            <a:r>
              <a:rPr lang="ru-RU" baseline="0" dirty="0"/>
              <a:t> </a:t>
            </a:r>
            <a:r>
              <a:rPr lang="ru-RU" baseline="0" dirty="0" err="1"/>
              <a:t>Андріївського</a:t>
            </a:r>
            <a:r>
              <a:rPr lang="ru-RU" baseline="0" dirty="0"/>
              <a:t> ЗДО (</a:t>
            </a:r>
            <a:r>
              <a:rPr lang="ru-RU" baseline="0" dirty="0" err="1"/>
              <a:t>ясла</a:t>
            </a:r>
            <a:r>
              <a:rPr lang="ru-RU" baseline="0" dirty="0"/>
              <a:t>-садок)</a:t>
            </a:r>
            <a:endParaRPr lang="ru-RU" baseline="0" dirty="0"/>
          </a:p>
          <a:p>
            <a:pPr>
              <a:defRPr lang="ru-RU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/>
              <a:t> </a:t>
            </a:r>
            <a:r>
              <a:rPr lang="ru-RU" baseline="0" dirty="0" err="1"/>
              <a:t>вимог</a:t>
            </a:r>
            <a:r>
              <a:rPr lang="ru-RU" baseline="0" dirty="0"/>
              <a:t> за </a:t>
            </a:r>
            <a:r>
              <a:rPr lang="ru-RU" baseline="0" dirty="0" err="1"/>
              <a:t>освітніми</a:t>
            </a:r>
            <a:r>
              <a:rPr lang="ru-RU" baseline="0" dirty="0"/>
              <a:t> </a:t>
            </a:r>
            <a:r>
              <a:rPr lang="ru-RU" baseline="0" dirty="0" err="1"/>
              <a:t>напрямами</a:t>
            </a:r>
            <a:r>
              <a:rPr lang="ru-RU" baseline="0" dirty="0"/>
              <a:t> БКДО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Дитна у світі мистецтва</c:v>
                </c:pt>
                <c:pt idx="1">
                  <c:v>Мовлення дитини</c:v>
                </c:pt>
                <c:pt idx="2">
                  <c:v>Дитина в соціумі</c:v>
                </c:pt>
                <c:pt idx="3">
                  <c:v>Гра дитини</c:v>
                </c:pt>
                <c:pt idx="4">
                  <c:v>Дитина в природному довкіллі</c:v>
                </c:pt>
                <c:pt idx="5">
                  <c:v>дитина в сенсорно-пізнавальному просторі</c:v>
                </c:pt>
                <c:pt idx="6">
                  <c:v>Особистість дитини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7.59</c:v>
                </c:pt>
                <c:pt idx="1">
                  <c:v>7.8</c:v>
                </c:pt>
                <c:pt idx="2">
                  <c:v>8.14</c:v>
                </c:pt>
                <c:pt idx="3">
                  <c:v>8.17</c:v>
                </c:pt>
                <c:pt idx="4">
                  <c:v>7.96</c:v>
                </c:pt>
                <c:pt idx="5">
                  <c:v>7.89</c:v>
                </c:pt>
                <c:pt idx="6">
                  <c:v>8.05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34972880"/>
        <c:axId val="1934966896"/>
      </c:barChart>
      <c:catAx>
        <c:axId val="193497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934966896"/>
        <c:crosses val="autoZero"/>
        <c:auto val="1"/>
        <c:lblAlgn val="ctr"/>
        <c:lblOffset val="100"/>
        <c:noMultiLvlLbl val="0"/>
      </c:catAx>
      <c:valAx>
        <c:axId val="193496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93497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1080-555D-4A68-BA2B-F96E06F576F6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6D44C-0C8E-46E0-AE74-E644CE06FDC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>
              <a:fillRect/>
            </a:stretch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>
              <a:fillRect/>
            </a:stretch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  <a:endParaRPr lang="en-US" sz="72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  <a:endParaRPr lang="en-US" sz="72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3.png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>
              <a:fillRect/>
            </a:stretch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>
              <a:fillRect/>
            </a:stretch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1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9245" y="1845310"/>
            <a:ext cx="5967730" cy="115189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Результати моніторингу</a:t>
            </a:r>
            <a:br>
              <a:rPr lang="uk-UA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якості освіти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282" y="3501276"/>
            <a:ext cx="6120680" cy="18002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Результати моніторингу рівня засвоєння вихованцями Андріївського ЗДО (ясла-садок)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</a:b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вимог за освітніми напрямами БКДО</a:t>
            </a:r>
            <a:endParaRPr lang="uk-UA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altLang="ru-RU" b="1" dirty="0"/>
              <a:t> за І півріччя 2023/2024 н.р.</a:t>
            </a:r>
            <a:endParaRPr lang="uk-UA" alt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269" y="447856"/>
            <a:ext cx="8179462" cy="100811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старших груп Андріївського ЗДО (ясла-садок)</a:t>
            </a: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560" y="1462945"/>
          <a:ext cx="7470140" cy="2032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162175"/>
                <a:gridCol w="20707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«Особистість дитини»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1.Рухова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2.Здоров’язбережувальна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Особистість дитини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8,12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7,89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8,14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44942" y="3645024"/>
          <a:ext cx="7254116" cy="264458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72908"/>
                <a:gridCol w="2507612"/>
                <a:gridCol w="2573596"/>
              </a:tblGrid>
              <a:tr h="48577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Освітній напрям «Дитина в сенсорно-пізнавальному просторі»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1.Предметно-практична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2.Сенсорно-пізнавальна компетентність, логіко-математична, дослідницька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7,92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7,87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70255"/>
            <a:ext cx="8064896" cy="727803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старших груп Андріївського ЗДО (ясла-садок)</a:t>
            </a:r>
            <a:r>
              <a:rPr kumimoji="0" lang="ru-RU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576" y="1321100"/>
          <a:ext cx="7560840" cy="2466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4784"/>
                <a:gridCol w="2271720"/>
                <a:gridCol w="3024336"/>
              </a:tblGrid>
              <a:tr h="46313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Освітній напрям  «Дитина в природному довкіллі»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737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Природничо-екологічна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Навички,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орієнтовоні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сталий розвиток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40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74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7,93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44230" y="3842580"/>
          <a:ext cx="7988209" cy="282437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729511"/>
                <a:gridCol w="1732227"/>
                <a:gridCol w="2312126"/>
                <a:gridCol w="2214345"/>
              </a:tblGrid>
              <a:tr h="777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 напрями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«Гра дитини»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Освітній напрям «Дитина в соціумі»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Освітній напрям «Дитина у світі мистецтва»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7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Ігрова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1.Соціально-громадянська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Мистецько-творча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3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36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6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8,17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8,14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7,59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1979"/>
            <a:ext cx="8064896" cy="796782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старших груп Андріївського ЗДО (ясла-садок)</a:t>
            </a:r>
            <a:r>
              <a:rPr kumimoji="0" lang="ru-RU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6930" y="1772816"/>
          <a:ext cx="7470140" cy="2293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162175"/>
                <a:gridCol w="20707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«Мовлення дитини»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Мовленнєва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2.Комунікативна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Художньо-мовленнєва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 №3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7,67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7,63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>
            <a:graphicFrameLocks noGrp="1"/>
          </p:cNvGraphicFramePr>
          <p:nvPr>
            <p:ph idx="1"/>
          </p:nvPr>
        </p:nvGraphicFramePr>
        <p:xfrm>
          <a:off x="899592" y="836712"/>
          <a:ext cx="727280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779510" cy="56944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молодших груп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760955" y="1340768"/>
          <a:ext cx="7776845" cy="257238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32248"/>
                <a:gridCol w="1656184"/>
                <a:gridCol w="2376264"/>
                <a:gridCol w="15119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«Особистість дитини»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1.Рухова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2.Здоров’язбережувальна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3.Особистість дитини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№2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6,10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Друга молодша №3</a:t>
                      </a:r>
                      <a:endParaRPr lang="uk-UA" alt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6,92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7,01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6,84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60730" y="3429000"/>
          <a:ext cx="7362190" cy="2727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755"/>
                <a:gridCol w="1750060"/>
                <a:gridCol w="3508375"/>
              </a:tblGrid>
              <a:tr h="3022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800" dirty="0">
                          <a:effectLst/>
                        </a:rPr>
                        <a:t>2. Освітній напрям «Дитина в сенсорно-пізнавальному просторі»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880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1.Предметно-практична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2.Сенсорно-пізнавальна компетентність, логіко-математична, дослідницька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370205"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Друга молодша№3</a:t>
                      </a:r>
                      <a:endParaRPr lang="uk-UA" alt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43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6,84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6,76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86409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молодших груп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015" y="1341120"/>
          <a:ext cx="7642225" cy="2157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7900"/>
                <a:gridCol w="2546985"/>
                <a:gridCol w="2847340"/>
              </a:tblGrid>
              <a:tr h="4673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Освітній напрям  «Дитина в природному довкіллі»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516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Природничо-екологічна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Навички, орієнтовоні на сталий розвиток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3370"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Друга молодша №3</a:t>
                      </a:r>
                      <a:endParaRPr lang="uk-UA" alt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6,64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6,22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9681" y="3644642"/>
          <a:ext cx="7817485" cy="289941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89455"/>
                <a:gridCol w="1446530"/>
                <a:gridCol w="2307386"/>
                <a:gridCol w="20739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 напрями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«Гра дитини»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Освітній напрям «Дитина в соціумі»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Освітній напрям «Дитина у світі мистецтва»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Ігрова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1.Соціально-громадянська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Мистецько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-творча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uk-UA" altLang="ru-RU" sz="14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Друга молодша №3</a:t>
                      </a:r>
                      <a:endParaRPr lang="uk-UA" altLang="ru-RU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7,08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6,22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6,06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молодших груп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Андріївського ЗДО (ясла-садок)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4941" y="1701309"/>
          <a:ext cx="7470140" cy="3231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162175"/>
                <a:gridCol w="20707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«Мовлення дитини»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Мовленнєва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2.Комунікативна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Художньо-мовленнєва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 молодша №2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306705">
                <a:tc>
                  <a:txBody>
                    <a:bodyPr/>
                    <a:p>
                      <a:pPr>
                        <a:buNone/>
                      </a:pPr>
                      <a:endParaRPr lang="ru-RU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6,42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6,06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>
            <a:graphicFrameLocks noGrp="1"/>
          </p:cNvGraphicFramePr>
          <p:nvPr>
            <p:ph idx="1"/>
          </p:nvPr>
        </p:nvGraphicFramePr>
        <p:xfrm>
          <a:off x="1043608" y="764704"/>
          <a:ext cx="7128792" cy="517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3"/>
            <a:ext cx="8064896" cy="86409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середніх груп </a:t>
            </a:r>
            <a:b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323" y="1413159"/>
          <a:ext cx="7776864" cy="2224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595418"/>
                <a:gridCol w="1944216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«Особистість дитини»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1.Рухова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2.Здоров’язбережувальна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Особистість дитини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7,33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7,58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7,52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3573397"/>
          <a:ext cx="7632848" cy="299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2559119"/>
                <a:gridCol w="3456384"/>
              </a:tblGrid>
              <a:tr h="48577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«Дитина в сенсорно-пізнавальному просторі»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1.Предметно-практична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2.Сенсорно-пізнавальна компетентність, логіко-математична, дослідницька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7,49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uk-UA" alt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uk-UA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9221"/>
            <a:ext cx="8064896" cy="851548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середніх груп </a:t>
            </a:r>
            <a:b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n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79855" y="1485077"/>
          <a:ext cx="7128792" cy="2252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2415103"/>
                <a:gridCol w="3096344"/>
              </a:tblGrid>
              <a:tr h="48577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Освітній напрям  «Дитина в природному довкіллі»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Природничо-екологічна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Навички, орієнтовоні на сталий розвиток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62533" y="3717032"/>
          <a:ext cx="7618934" cy="285470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17345"/>
                <a:gridCol w="1681109"/>
                <a:gridCol w="2232248"/>
                <a:gridCol w="208823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 напрями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«Гра дитини»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Освітній напрям «Дитина в соціумі»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Освітній напрям «Дитина у світі мистецтва»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Ігрова 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1.Соціально-громадянська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Мистецько-творча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uk-UA" alt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7,45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uk-UA" alt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uk-UA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1"/>
            <a:ext cx="8179462" cy="1296143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моніторингу рівня засвоєння вихованцями середніх груп </a:t>
            </a:r>
            <a:b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Андріївського ЗДО (ясла-садок)</a:t>
            </a:r>
            <a:r>
              <a:rPr lang="ru-RU" sz="1800" dirty="0">
                <a:ln>
                  <a:noFill/>
                </a:ln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 за освітніми напрямами БКДО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576" y="1844824"/>
          <a:ext cx="7470140" cy="2293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/>
                <a:gridCol w="1619885"/>
                <a:gridCol w="2162175"/>
                <a:gridCol w="207073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напрям «Мовлення дитини»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Мовленнєва компетентність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2.Комунікативна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Художньо-мовленнєва компетентність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7,04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7,18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7.02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№2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7,51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7,63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7,66</a:t>
                      </a:r>
                      <a:endParaRPr lang="en-US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7,28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7,34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>
            <a:graphicFrameLocks noGrp="1"/>
          </p:cNvGraphicFramePr>
          <p:nvPr>
            <p:ph idx="1"/>
          </p:nvPr>
        </p:nvGraphicFramePr>
        <p:xfrm>
          <a:off x="3991610" y="2790190"/>
          <a:ext cx="3983990" cy="314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" name="Объект 5"/>
          <p:cNvGraphicFramePr>
            <a:graphicFrameLocks noGrp="1"/>
          </p:cNvGraphicFramePr>
          <p:nvPr/>
        </p:nvGraphicFramePr>
        <p:xfrm>
          <a:off x="1043608" y="764704"/>
          <a:ext cx="7128792" cy="517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6304</Words>
  <Application>WPS Presentation</Application>
  <PresentationFormat>Экран (4:3)</PresentationFormat>
  <Paragraphs>637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SimSun</vt:lpstr>
      <vt:lpstr>Wingdings</vt:lpstr>
      <vt:lpstr>Arial</vt:lpstr>
      <vt:lpstr>Times New Roman</vt:lpstr>
      <vt:lpstr>Calibri</vt:lpstr>
      <vt:lpstr>Garamond</vt:lpstr>
      <vt:lpstr>Microsoft YaHei</vt:lpstr>
      <vt:lpstr>Arial Unicode MS</vt:lpstr>
      <vt:lpstr>Wingdings</vt:lpstr>
      <vt:lpstr>Times New Roman</vt:lpstr>
      <vt:lpstr>Натуральные материалы</vt:lpstr>
      <vt:lpstr>Педагогічна рада №3</vt:lpstr>
      <vt:lpstr>Результати моніторингу рівня засвоєння вихованцями молодших груп  Андріївського ЗДО (ясла-садок) вимог за освітніми напрямами БКДО</vt:lpstr>
      <vt:lpstr>Результати моніторингу рівня засвоєння вихованцями молодших груп  Андріївського ЗДО (ясла-садок) вимог за освітніми напрямами БКДО</vt:lpstr>
      <vt:lpstr>Результати моніторингу рівня засвоєння вихованцями молодших груп  Андріївського ЗДО (ясла-садок) вимог за освітніми напрямами БКДО</vt:lpstr>
      <vt:lpstr>PowerPoint 演示文稿</vt:lpstr>
      <vt:lpstr>Результати моніторингу рівня засвоєння вихованцями середніх груп  Андріївського ЗДО (ясла-садок) вимог за освітніми напрямами БКДО</vt:lpstr>
      <vt:lpstr>Результати моніторингу рівня засвоєння вихованцями середніх груп  Андріївського ЗДО (ясла-садок) вимог за освітніми напрямами БКДО</vt:lpstr>
      <vt:lpstr>Результати моніторингу рівня засвоєння вихованцями середніх груп  Андріївського ЗДО (ясла-садок) вимог за освітніми напрямами БКДО</vt:lpstr>
      <vt:lpstr>PowerPoint 演示文稿</vt:lpstr>
      <vt:lpstr>Результати моніторингу рівня засвоєння вихованцями старших груп Андріївського ЗДО (ясла-садок) вимог за освітніми напрямами БКДО</vt:lpstr>
      <vt:lpstr>Результати моніторингу рівня засвоєння вихованцями старших груп Андріївського ЗДО (ясла-садок) вимог за освітніми напрямами БКДО</vt:lpstr>
      <vt:lpstr>Результати моніторингу рівня засвоєння вихованцями старших груп Андріївського ЗДО (ясла-садок) вимог за освітніми напрямами БКДО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117</cp:revision>
  <cp:lastPrinted>2023-02-14T14:01:00Z</cp:lastPrinted>
  <dcterms:created xsi:type="dcterms:W3CDTF">2018-10-02T08:27:00Z</dcterms:created>
  <dcterms:modified xsi:type="dcterms:W3CDTF">2024-02-21T07:42:14Z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01CAEBA3E9344EC1B6497B12C0CCE428_12</vt:lpwstr>
  </property>
  <property fmtid="{D5CDD505-2E9C-101B-9397-08002B2CF9AE}" pid="3" name="KSOProductBuildVer">
    <vt:lpwstr>1049-12.2.0.13431</vt:lpwstr>
  </property>
</Properties>
</file>