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sldIdLst>
    <p:sldId id="287" r:id="rId2"/>
    <p:sldId id="336" r:id="rId3"/>
    <p:sldId id="337" r:id="rId4"/>
    <p:sldId id="338" r:id="rId5"/>
    <p:sldId id="345" r:id="rId6"/>
    <p:sldId id="339" r:id="rId7"/>
    <p:sldId id="340" r:id="rId8"/>
    <p:sldId id="341" r:id="rId9"/>
    <p:sldId id="346" r:id="rId10"/>
    <p:sldId id="342" r:id="rId11"/>
    <p:sldId id="343" r:id="rId12"/>
    <p:sldId id="344" r:id="rId13"/>
    <p:sldId id="347" r:id="rId14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молодших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</a:p>
          <a:p>
            <a:pPr>
              <a:defRPr/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7.75</c:v>
                </c:pt>
                <c:pt idx="1">
                  <c:v>7.47</c:v>
                </c:pt>
                <c:pt idx="2">
                  <c:v>7.81</c:v>
                </c:pt>
                <c:pt idx="3">
                  <c:v>7.81</c:v>
                </c:pt>
                <c:pt idx="4">
                  <c:v>7.7</c:v>
                </c:pt>
                <c:pt idx="5">
                  <c:v>7.3</c:v>
                </c:pt>
                <c:pt idx="6">
                  <c:v>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5-45CF-9CF9-DEACCFDA18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d\-mmm">
                  <c:v>7.8</c:v>
                </c:pt>
                <c:pt idx="1">
                  <c:v>7.87</c:v>
                </c:pt>
                <c:pt idx="2">
                  <c:v>8.06</c:v>
                </c:pt>
                <c:pt idx="3">
                  <c:v>8.35</c:v>
                </c:pt>
                <c:pt idx="4">
                  <c:v>7.97</c:v>
                </c:pt>
                <c:pt idx="5">
                  <c:v>8.14</c:v>
                </c:pt>
                <c:pt idx="6">
                  <c:v>8.15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2-48A3-BBD6-1E2421BDD89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364414608"/>
        <c:axId val="-364411344"/>
      </c:barChart>
      <c:catAx>
        <c:axId val="-36441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11344"/>
        <c:crosses val="autoZero"/>
        <c:auto val="1"/>
        <c:lblAlgn val="ctr"/>
        <c:lblOffset val="100"/>
        <c:noMultiLvlLbl val="0"/>
      </c:catAx>
      <c:valAx>
        <c:axId val="-36441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1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середніх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 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>
        <c:manualLayout>
          <c:xMode val="edge"/>
          <c:yMode val="edge"/>
          <c:x val="0.14565640006508951"/>
          <c:y val="1.49442502977573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6.44</c:v>
                </c:pt>
                <c:pt idx="1">
                  <c:v>6.81</c:v>
                </c:pt>
                <c:pt idx="2">
                  <c:v>7.19</c:v>
                </c:pt>
                <c:pt idx="3">
                  <c:v>7.24</c:v>
                </c:pt>
                <c:pt idx="4">
                  <c:v>6.82</c:v>
                </c:pt>
                <c:pt idx="5">
                  <c:v>6.78</c:v>
                </c:pt>
                <c:pt idx="6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5-4B19-AE8B-A19C4BA5F3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7.36</c:v>
                </c:pt>
                <c:pt idx="1">
                  <c:v>7.65</c:v>
                </c:pt>
                <c:pt idx="2">
                  <c:v>8.07</c:v>
                </c:pt>
                <c:pt idx="3">
                  <c:v>8.1</c:v>
                </c:pt>
                <c:pt idx="4">
                  <c:v>7.72</c:v>
                </c:pt>
                <c:pt idx="5">
                  <c:v>7.55</c:v>
                </c:pt>
                <c:pt idx="6">
                  <c:v>7.94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2-4979-8501-16CBE7264B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364402640"/>
        <c:axId val="-364416240"/>
      </c:barChart>
      <c:catAx>
        <c:axId val="-36440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16240"/>
        <c:crosses val="autoZero"/>
        <c:auto val="1"/>
        <c:lblAlgn val="ctr"/>
        <c:lblOffset val="100"/>
        <c:noMultiLvlLbl val="0"/>
      </c:catAx>
      <c:valAx>
        <c:axId val="-36441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0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старших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</a:p>
          <a:p>
            <a:pPr>
              <a:defRPr/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7.87</c:v>
                </c:pt>
                <c:pt idx="1">
                  <c:v>7.76</c:v>
                </c:pt>
                <c:pt idx="2">
                  <c:v>8.1</c:v>
                </c:pt>
                <c:pt idx="3">
                  <c:v>8.73</c:v>
                </c:pt>
                <c:pt idx="4">
                  <c:v>8.1199999999999992</c:v>
                </c:pt>
                <c:pt idx="5">
                  <c:v>8.31</c:v>
                </c:pt>
                <c:pt idx="6">
                  <c:v>8.5399999999999991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0-4372-B4FA-D2BBBF3F47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8.15</c:v>
                </c:pt>
                <c:pt idx="1">
                  <c:v>8.35</c:v>
                </c:pt>
                <c:pt idx="2">
                  <c:v>8.5299999999999994</c:v>
                </c:pt>
                <c:pt idx="3">
                  <c:v>9.15</c:v>
                </c:pt>
                <c:pt idx="4">
                  <c:v>8.57</c:v>
                </c:pt>
                <c:pt idx="5">
                  <c:v>8.7100000000000009</c:v>
                </c:pt>
                <c:pt idx="6">
                  <c:v>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37-972B-6CA9E8BE9D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364406992"/>
        <c:axId val="-364410800"/>
      </c:barChart>
      <c:catAx>
        <c:axId val="-36440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10800"/>
        <c:crosses val="autoZero"/>
        <c:auto val="1"/>
        <c:lblAlgn val="ctr"/>
        <c:lblOffset val="100"/>
        <c:noMultiLvlLbl val="0"/>
      </c:catAx>
      <c:valAx>
        <c:axId val="-36441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440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1080-555D-4A68-BA2B-F96E06F576F6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D44C-0C8E-46E0-AE74-E644CE06F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8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97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91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05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31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06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731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62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58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3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0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56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8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1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5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140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6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8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25EE-C0CC-40BB-8005-3D5B28391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652" y="1556792"/>
            <a:ext cx="6264696" cy="3024335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Результати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моніторингу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рівня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засвоєння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вихованцями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Андріївського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ЗДО (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ясла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-садок)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вимог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за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освітніми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напрямами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БКДО</a:t>
            </a:r>
          </a:p>
        </p:txBody>
      </p:sp>
    </p:spTree>
    <p:extLst>
      <p:ext uri="{BB962C8B-B14F-4D97-AF65-F5344CB8AC3E}">
        <p14:creationId xmlns:p14="http://schemas.microsoft.com/office/powerpoint/2010/main" val="109254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220B7-66A2-4B98-87D3-82568902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69" y="447856"/>
            <a:ext cx="8179462" cy="10081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2D5EA67-3689-47D0-893B-CD6D997F7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745929"/>
              </p:ext>
            </p:extLst>
          </p:nvPr>
        </p:nvGraphicFramePr>
        <p:xfrm>
          <a:off x="611560" y="1462945"/>
          <a:ext cx="7470143" cy="2032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918655065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1254796699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75379307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248425885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985521561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360492094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1837463470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r>
                        <a:rPr lang="uk-UA" sz="1600" dirty="0">
                          <a:effectLst/>
                        </a:rPr>
                        <a:t>Освітній напрям «Особистість дитини»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20982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Група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1.Рухова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2.Здоров’язбережувальна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3. Особистість дитини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17123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8,84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57071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8,44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32669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8,59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341709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8,55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8,49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55113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CFF23DC-8988-44D3-BA63-0C82FD0AE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01690"/>
              </p:ext>
            </p:extLst>
          </p:nvPr>
        </p:nvGraphicFramePr>
        <p:xfrm>
          <a:off x="944942" y="3645024"/>
          <a:ext cx="7254116" cy="264458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72908">
                  <a:extLst>
                    <a:ext uri="{9D8B030D-6E8A-4147-A177-3AD203B41FA5}">
                      <a16:colId xmlns:a16="http://schemas.microsoft.com/office/drawing/2014/main" val="2034836322"/>
                    </a:ext>
                  </a:extLst>
                </a:gridCol>
                <a:gridCol w="1253806">
                  <a:extLst>
                    <a:ext uri="{9D8B030D-6E8A-4147-A177-3AD203B41FA5}">
                      <a16:colId xmlns:a16="http://schemas.microsoft.com/office/drawing/2014/main" val="4207161633"/>
                    </a:ext>
                  </a:extLst>
                </a:gridCol>
                <a:gridCol w="1253806">
                  <a:extLst>
                    <a:ext uri="{9D8B030D-6E8A-4147-A177-3AD203B41FA5}">
                      <a16:colId xmlns:a16="http://schemas.microsoft.com/office/drawing/2014/main" val="2219670719"/>
                    </a:ext>
                  </a:extLst>
                </a:gridCol>
                <a:gridCol w="1286798">
                  <a:extLst>
                    <a:ext uri="{9D8B030D-6E8A-4147-A177-3AD203B41FA5}">
                      <a16:colId xmlns:a16="http://schemas.microsoft.com/office/drawing/2014/main" val="1240407154"/>
                    </a:ext>
                  </a:extLst>
                </a:gridCol>
                <a:gridCol w="1286798">
                  <a:extLst>
                    <a:ext uri="{9D8B030D-6E8A-4147-A177-3AD203B41FA5}">
                      <a16:colId xmlns:a16="http://schemas.microsoft.com/office/drawing/2014/main" val="554984482"/>
                    </a:ext>
                  </a:extLst>
                </a:gridCol>
              </a:tblGrid>
              <a:tr h="48577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2. Освітній напрям «Дитина в сенсорно-пізнавальному просторі»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34945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Група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1.Предметно-практична компетентність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6984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Старша №1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9,08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8,88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1306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Старша №2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7.78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7,81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88644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Старша №3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8,25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8,07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4761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Середній бал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8,37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8,25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34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8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D48F-BA55-4663-9388-3A745EE5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70255"/>
            <a:ext cx="8064896" cy="72780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C471A8-EDF0-44DD-B24C-18C270FF3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801945"/>
              </p:ext>
            </p:extLst>
          </p:nvPr>
        </p:nvGraphicFramePr>
        <p:xfrm>
          <a:off x="755576" y="1321100"/>
          <a:ext cx="7560840" cy="2466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784">
                  <a:extLst>
                    <a:ext uri="{9D8B030D-6E8A-4147-A177-3AD203B41FA5}">
                      <a16:colId xmlns:a16="http://schemas.microsoft.com/office/drawing/2014/main" val="1073609511"/>
                    </a:ext>
                  </a:extLst>
                </a:gridCol>
                <a:gridCol w="1135860">
                  <a:extLst>
                    <a:ext uri="{9D8B030D-6E8A-4147-A177-3AD203B41FA5}">
                      <a16:colId xmlns:a16="http://schemas.microsoft.com/office/drawing/2014/main" val="1817895554"/>
                    </a:ext>
                  </a:extLst>
                </a:gridCol>
                <a:gridCol w="1135860">
                  <a:extLst>
                    <a:ext uri="{9D8B030D-6E8A-4147-A177-3AD203B41FA5}">
                      <a16:colId xmlns:a16="http://schemas.microsoft.com/office/drawing/2014/main" val="356209220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8372933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463910048"/>
                    </a:ext>
                  </a:extLst>
                </a:gridCol>
              </a:tblGrid>
              <a:tr h="46313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3. Освітній напрям  «Дитина в природному довкіллі»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81491"/>
                  </a:ext>
                </a:extLst>
              </a:tr>
              <a:tr h="737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Група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Природничо-екологічна 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2. Навички, </a:t>
                      </a:r>
                      <a:r>
                        <a:rPr lang="uk-UA" sz="1600" dirty="0" err="1">
                          <a:effectLst/>
                        </a:rPr>
                        <a:t>орієнтовоні</a:t>
                      </a:r>
                      <a:r>
                        <a:rPr lang="uk-UA" sz="1600" dirty="0">
                          <a:effectLst/>
                        </a:rPr>
                        <a:t> на сталий розвиток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5594"/>
                  </a:ext>
                </a:extLst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9,19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141266"/>
                  </a:ext>
                </a:extLst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7,65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4385147"/>
                  </a:ext>
                </a:extLst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8,09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7,72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559295"/>
                  </a:ext>
                </a:extLst>
              </a:tr>
              <a:tr h="47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7,93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10324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E5A9CDE-C9CE-458B-B43B-44874316D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26613"/>
              </p:ext>
            </p:extLst>
          </p:nvPr>
        </p:nvGraphicFramePr>
        <p:xfrm>
          <a:off x="544230" y="3842580"/>
          <a:ext cx="7988211" cy="282437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29511">
                  <a:extLst>
                    <a:ext uri="{9D8B030D-6E8A-4147-A177-3AD203B41FA5}">
                      <a16:colId xmlns:a16="http://schemas.microsoft.com/office/drawing/2014/main" val="1984077887"/>
                    </a:ext>
                  </a:extLst>
                </a:gridCol>
                <a:gridCol w="866114">
                  <a:extLst>
                    <a:ext uri="{9D8B030D-6E8A-4147-A177-3AD203B41FA5}">
                      <a16:colId xmlns:a16="http://schemas.microsoft.com/office/drawing/2014/main" val="765893176"/>
                    </a:ext>
                  </a:extLst>
                </a:gridCol>
                <a:gridCol w="866114">
                  <a:extLst>
                    <a:ext uri="{9D8B030D-6E8A-4147-A177-3AD203B41FA5}">
                      <a16:colId xmlns:a16="http://schemas.microsoft.com/office/drawing/2014/main" val="1667349654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4159969401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1787470444"/>
                    </a:ext>
                  </a:extLst>
                </a:gridCol>
                <a:gridCol w="1107173">
                  <a:extLst>
                    <a:ext uri="{9D8B030D-6E8A-4147-A177-3AD203B41FA5}">
                      <a16:colId xmlns:a16="http://schemas.microsoft.com/office/drawing/2014/main" val="2162650997"/>
                    </a:ext>
                  </a:extLst>
                </a:gridCol>
                <a:gridCol w="1107173">
                  <a:extLst>
                    <a:ext uri="{9D8B030D-6E8A-4147-A177-3AD203B41FA5}">
                      <a16:colId xmlns:a16="http://schemas.microsoft.com/office/drawing/2014/main" val="1042104754"/>
                    </a:ext>
                  </a:extLst>
                </a:gridCol>
              </a:tblGrid>
              <a:tr h="777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Освітні напрями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r>
                        <a:rPr lang="ru-RU" sz="1600">
                          <a:effectLst/>
                        </a:rPr>
                        <a:t>.</a:t>
                      </a:r>
                      <a:r>
                        <a:rPr lang="uk-UA" sz="1600">
                          <a:effectLst/>
                        </a:rPr>
                        <a:t>Освітній напрям «Гра дитини»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5. Освітній напрям «Дитина в соціумі»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7. Освітній напрям «Дитина у світі мистецтва»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36852"/>
                  </a:ext>
                </a:extLst>
              </a:tr>
              <a:tr h="727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Група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Ігрова 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1.Соціально-громадянська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1. Мистецько-творча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6359"/>
                  </a:ext>
                </a:extLst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9,54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8,83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370602"/>
                  </a:ext>
                </a:extLst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7,96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522469"/>
                  </a:ext>
                </a:extLst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7,52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6,79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326705"/>
                  </a:ext>
                </a:extLst>
              </a:tr>
              <a:tr h="46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8,73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7,87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350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6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5F7F0-9B70-46C6-899A-722295A5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1979"/>
            <a:ext cx="8064896" cy="796782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5CE6EC8-A22E-4703-8314-85E059E6A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7884"/>
              </p:ext>
            </p:extLst>
          </p:nvPr>
        </p:nvGraphicFramePr>
        <p:xfrm>
          <a:off x="836930" y="1772816"/>
          <a:ext cx="7470143" cy="2293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592034287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688842913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197795575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756639169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3842863180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3548487791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3839125636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uk-UA" sz="1600" dirty="0">
                          <a:effectLst/>
                        </a:rPr>
                        <a:t>Освітній напрям «Мовлення дитини»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3831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Група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Мовленнєва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2.Комунікативна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3. Художньо-мовленнєва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353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8,48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8,51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39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7,06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60667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Старша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7,61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907646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7,57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8,03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7,69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71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93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A11373DB-FE57-4359-B99C-7CA509BA6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486552"/>
              </p:ext>
            </p:extLst>
          </p:nvPr>
        </p:nvGraphicFramePr>
        <p:xfrm>
          <a:off x="539552" y="62068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100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99DAE-46D1-44FB-8957-D406B764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20688"/>
            <a:ext cx="6779510" cy="56944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3924393-0DDB-4F1E-B06F-148E7B7CB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37873"/>
              </p:ext>
            </p:extLst>
          </p:nvPr>
        </p:nvGraphicFramePr>
        <p:xfrm>
          <a:off x="760955" y="1340768"/>
          <a:ext cx="7776864" cy="194075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483410629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6045524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3436207705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927207986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1399843617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499473777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925643281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r>
                        <a:rPr lang="uk-UA" sz="1800" dirty="0">
                          <a:effectLst/>
                        </a:rPr>
                        <a:t>Освітній напрям «Особистість дитини»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02016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Група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1.Рухова компетентність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2.Здоров’язбережувальна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3. Особистість дитини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4949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Друга молодша №1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98105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Друга молодша №2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7,48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7,38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386269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Середній бал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7,51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7,68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7,48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845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90B4C03-9E01-4507-8B9F-80B83CC92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81484"/>
              </p:ext>
            </p:extLst>
          </p:nvPr>
        </p:nvGraphicFramePr>
        <p:xfrm>
          <a:off x="1012983" y="3429000"/>
          <a:ext cx="7272809" cy="2860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357">
                  <a:extLst>
                    <a:ext uri="{9D8B030D-6E8A-4147-A177-3AD203B41FA5}">
                      <a16:colId xmlns:a16="http://schemas.microsoft.com/office/drawing/2014/main" val="3103279579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2627336742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65381299"/>
                    </a:ext>
                  </a:extLst>
                </a:gridCol>
                <a:gridCol w="1852783">
                  <a:extLst>
                    <a:ext uri="{9D8B030D-6E8A-4147-A177-3AD203B41FA5}">
                      <a16:colId xmlns:a16="http://schemas.microsoft.com/office/drawing/2014/main" val="251862326"/>
                    </a:ext>
                  </a:extLst>
                </a:gridCol>
                <a:gridCol w="1852783">
                  <a:extLst>
                    <a:ext uri="{9D8B030D-6E8A-4147-A177-3AD203B41FA5}">
                      <a16:colId xmlns:a16="http://schemas.microsoft.com/office/drawing/2014/main" val="1387976529"/>
                    </a:ext>
                  </a:extLst>
                </a:gridCol>
              </a:tblGrid>
              <a:tr h="33864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2. Освітній напрям «Дитина в сенсорно-пізнавальному просторі»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645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Група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1.Предметно-практична компетентність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049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Друга молодша №1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7,44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83528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Друга молодша №2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607299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Середній бал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7,43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069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6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1318A-B2CC-4DF5-AEBC-13E4044A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B31BD2-814B-45F6-9C61-2FCD218A5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573"/>
              </p:ext>
            </p:extLst>
          </p:nvPr>
        </p:nvGraphicFramePr>
        <p:xfrm>
          <a:off x="755576" y="1196752"/>
          <a:ext cx="7344816" cy="2420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8878038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0223586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7784249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14589539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23590972"/>
                    </a:ext>
                  </a:extLst>
                </a:gridCol>
              </a:tblGrid>
              <a:tr h="48577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3. Освітній напрям  «Дитина в природному довкіллі»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4099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Група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1. Природничо-екологічна  компетентність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2. Навички, орієнтовоні на сталий розвиток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084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Друга молодша №1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7,78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94341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Друга молодша №2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7,58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7,59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936507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Середній бал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7,73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7,68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70153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8A83CBF-FEA4-409E-89D5-24CF06E61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32131"/>
              </p:ext>
            </p:extLst>
          </p:nvPr>
        </p:nvGraphicFramePr>
        <p:xfrm>
          <a:off x="755576" y="3717032"/>
          <a:ext cx="7704857" cy="31242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105328075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254690351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362859153"/>
                    </a:ext>
                  </a:extLst>
                </a:gridCol>
                <a:gridCol w="1153693">
                  <a:extLst>
                    <a:ext uri="{9D8B030D-6E8A-4147-A177-3AD203B41FA5}">
                      <a16:colId xmlns:a16="http://schemas.microsoft.com/office/drawing/2014/main" val="4033808861"/>
                    </a:ext>
                  </a:extLst>
                </a:gridCol>
                <a:gridCol w="1153693">
                  <a:extLst>
                    <a:ext uri="{9D8B030D-6E8A-4147-A177-3AD203B41FA5}">
                      <a16:colId xmlns:a16="http://schemas.microsoft.com/office/drawing/2014/main" val="3263326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3126975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846230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Освітні напрями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uk-UA" sz="1600" dirty="0">
                          <a:effectLst/>
                        </a:rPr>
                        <a:t>Освітній напрям «Гра дитини»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5. Освітній напрям «Дитина в соціумі»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7. Освітній напрям «Дитина у світі мистецтва»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569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Група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Ігрова 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1.Соціально-громадянська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</a:t>
                      </a:r>
                      <a:r>
                        <a:rPr lang="uk-UA" sz="1600" dirty="0" err="1">
                          <a:effectLst/>
                        </a:rPr>
                        <a:t>Мистецько</a:t>
                      </a:r>
                      <a:r>
                        <a:rPr lang="uk-UA" sz="1600" dirty="0">
                          <a:effectLst/>
                        </a:rPr>
                        <a:t>-творча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79396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Друга молодша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7,81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7,81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02151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Друга молодша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67850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7,63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448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51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AF73D-98DA-43B7-B8CB-8D59FADB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B25EEA-634B-494B-A16F-A2BBB969E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047116"/>
              </p:ext>
            </p:extLst>
          </p:nvPr>
        </p:nvGraphicFramePr>
        <p:xfrm>
          <a:off x="755576" y="2204864"/>
          <a:ext cx="7470143" cy="2821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1371040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1859939695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400451625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528169655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3449778909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450549970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1737300301"/>
                    </a:ext>
                  </a:extLst>
                </a:gridCol>
              </a:tblGrid>
              <a:tr h="11125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6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r>
                        <a:rPr lang="uk-UA" sz="1800" dirty="0">
                          <a:effectLst/>
                        </a:rPr>
                        <a:t>Освітній напрям «Мовлення дитини»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75827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Група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1. Мовленнєва компетентність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2.Комунікативна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3. Художньо-мовленнєва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333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Друга молодша №1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7,67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98531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Друга молодша №2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7,52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7,53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906909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Середній бал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7,27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7,56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96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9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8AC2B850-9964-41DE-836B-775766576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822691"/>
              </p:ext>
            </p:extLst>
          </p:nvPr>
        </p:nvGraphicFramePr>
        <p:xfrm>
          <a:off x="1043608" y="764704"/>
          <a:ext cx="7128792" cy="517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23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7EEA7-6884-45CE-AB64-9DC4632A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6673"/>
            <a:ext cx="8064896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03698CE-8F9F-457A-A0FD-9DE2D7E98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480135"/>
              </p:ext>
            </p:extLst>
          </p:nvPr>
        </p:nvGraphicFramePr>
        <p:xfrm>
          <a:off x="683568" y="1340769"/>
          <a:ext cx="7776865" cy="2224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414297216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474587000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3990396297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4206943354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71605632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135301885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1753628098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r>
                        <a:rPr lang="uk-UA" sz="1800" dirty="0">
                          <a:effectLst/>
                        </a:rPr>
                        <a:t>Освітній напрям «Особистість дитини»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40669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Група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1.Рухова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2.Здоров’язбережувальна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3. </a:t>
                      </a:r>
                      <a:r>
                        <a:rPr lang="uk-UA" sz="1800" dirty="0">
                          <a:effectLst/>
                        </a:rPr>
                        <a:t>Особистість дитини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12057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6,62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6,77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50404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8,38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7,79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7,41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3455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6,68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7,07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031425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Середній бал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7,44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7,16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29759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ACB9905-32E4-4E59-B92E-D741281F1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55536"/>
              </p:ext>
            </p:extLst>
          </p:nvPr>
        </p:nvGraphicFramePr>
        <p:xfrm>
          <a:off x="827584" y="3812157"/>
          <a:ext cx="7632849" cy="299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561565123"/>
                    </a:ext>
                  </a:extLst>
                </a:gridCol>
                <a:gridCol w="1279560">
                  <a:extLst>
                    <a:ext uri="{9D8B030D-6E8A-4147-A177-3AD203B41FA5}">
                      <a16:colId xmlns:a16="http://schemas.microsoft.com/office/drawing/2014/main" val="1845525374"/>
                    </a:ext>
                  </a:extLst>
                </a:gridCol>
                <a:gridCol w="1279560">
                  <a:extLst>
                    <a:ext uri="{9D8B030D-6E8A-4147-A177-3AD203B41FA5}">
                      <a16:colId xmlns:a16="http://schemas.microsoft.com/office/drawing/2014/main" val="24250736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2760897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995310851"/>
                    </a:ext>
                  </a:extLst>
                </a:gridCol>
              </a:tblGrid>
              <a:tr h="48577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2. Освітній напрям «Дитина в сенсорно-пізнавальному просторі»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72996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Група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1.Предметно-практична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8161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6,68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6,47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604363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7,1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58047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Середня №3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6,31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6,93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962428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</a:rPr>
                        <a:t>Середній бал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6,74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6,83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5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03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7BCC0-5116-4B12-AF24-A5383CDD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89221"/>
            <a:ext cx="8064896" cy="851548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105BCA-617C-46C7-8FB0-A3135F486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873600"/>
              </p:ext>
            </p:extLst>
          </p:nvPr>
        </p:nvGraphicFramePr>
        <p:xfrm>
          <a:off x="971600" y="1357442"/>
          <a:ext cx="7128793" cy="2252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833347073"/>
                    </a:ext>
                  </a:extLst>
                </a:gridCol>
                <a:gridCol w="1207552">
                  <a:extLst>
                    <a:ext uri="{9D8B030D-6E8A-4147-A177-3AD203B41FA5}">
                      <a16:colId xmlns:a16="http://schemas.microsoft.com/office/drawing/2014/main" val="952091504"/>
                    </a:ext>
                  </a:extLst>
                </a:gridCol>
                <a:gridCol w="1207552">
                  <a:extLst>
                    <a:ext uri="{9D8B030D-6E8A-4147-A177-3AD203B41FA5}">
                      <a16:colId xmlns:a16="http://schemas.microsoft.com/office/drawing/2014/main" val="2204465772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2932963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34309252"/>
                    </a:ext>
                  </a:extLst>
                </a:gridCol>
              </a:tblGrid>
              <a:tr h="48577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3. Освітній напрям  «Дитина в природному довкіллі»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94162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Група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Природничо-екологічна 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2. Навички, орієнтовоні на сталий розвиток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8259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6,73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80383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67833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6,86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871854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6,86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6,78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01365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475DBB-9E9E-4A3C-B2A3-40E6B350C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02317"/>
              </p:ext>
            </p:extLst>
          </p:nvPr>
        </p:nvGraphicFramePr>
        <p:xfrm>
          <a:off x="762533" y="3717032"/>
          <a:ext cx="7618935" cy="285470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549046578"/>
                    </a:ext>
                  </a:extLst>
                </a:gridCol>
                <a:gridCol w="840555">
                  <a:extLst>
                    <a:ext uri="{9D8B030D-6E8A-4147-A177-3AD203B41FA5}">
                      <a16:colId xmlns:a16="http://schemas.microsoft.com/office/drawing/2014/main" val="3556377845"/>
                    </a:ext>
                  </a:extLst>
                </a:gridCol>
                <a:gridCol w="840555">
                  <a:extLst>
                    <a:ext uri="{9D8B030D-6E8A-4147-A177-3AD203B41FA5}">
                      <a16:colId xmlns:a16="http://schemas.microsoft.com/office/drawing/2014/main" val="1885539097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0326594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63043676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3260434871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16462054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Освітні напрями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uk-UA" sz="1600" dirty="0">
                          <a:effectLst/>
                        </a:rPr>
                        <a:t>Освітній напрям «Гра дитини»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5. Освітній напрям «Дитина в соціумі»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7. Освітній напрям «Дитина у світі мистецтва»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4554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Група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Ігрова 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1.Соціально-громадянська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1. Мистецько-творча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92878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6,57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59153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7,43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7,54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7,43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99538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6,92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5,33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5225609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7,19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6,44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403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48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2F601-3CED-4152-88C0-458557BB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8681"/>
            <a:ext cx="8179462" cy="129614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2B8DC7-DC62-45F0-9934-6552E1006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728231"/>
              </p:ext>
            </p:extLst>
          </p:nvPr>
        </p:nvGraphicFramePr>
        <p:xfrm>
          <a:off x="755576" y="1844824"/>
          <a:ext cx="7470143" cy="2293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04855229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296666548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2916026537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343825657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3881885914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3492080576"/>
                    </a:ext>
                  </a:extLst>
                </a:gridCol>
                <a:gridCol w="1035368">
                  <a:extLst>
                    <a:ext uri="{9D8B030D-6E8A-4147-A177-3AD203B41FA5}">
                      <a16:colId xmlns:a16="http://schemas.microsoft.com/office/drawing/2014/main" val="4042924775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uk-UA" sz="1600" dirty="0">
                          <a:effectLst/>
                        </a:rPr>
                        <a:t>Освітній напрям «Мовлення дитини»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581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Група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1. Мовленнєва компетентність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2.Комунікативна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3. Художньо-мовленнєва компетентність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01847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6,77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6,72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1931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7,04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7,27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7,62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76582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Середня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6,37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6,9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5,53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198565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Середній бал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6,73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7,1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6,62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3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72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882B9044-64CB-45FC-A26B-EE6675022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782077"/>
              </p:ext>
            </p:extLst>
          </p:nvPr>
        </p:nvGraphicFramePr>
        <p:xfrm>
          <a:off x="683568" y="692696"/>
          <a:ext cx="7776864" cy="524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40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3507</TotalTime>
  <Words>1070</Words>
  <Application>Microsoft Office PowerPoint</Application>
  <PresentationFormat>Экран (4:3)</PresentationFormat>
  <Paragraphs>434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Натуральные материалы</vt:lpstr>
      <vt:lpstr>Результати моніторингу рівня засвоєння вихованцями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Презентация PowerPoint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Презентация PowerPoint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139</cp:revision>
  <cp:lastPrinted>2023-02-14T14:01:13Z</cp:lastPrinted>
  <dcterms:created xsi:type="dcterms:W3CDTF">2018-10-02T08:27:42Z</dcterms:created>
  <dcterms:modified xsi:type="dcterms:W3CDTF">2023-06-22T13:28:55Z</dcterms:modified>
  <cp:contentStatus/>
</cp:coreProperties>
</file>